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055129025f48f0" /><Relationship Type="http://schemas.openxmlformats.org/officeDocument/2006/relationships/extended-properties" Target="/docProps/app.xml" Id="R788cd18ac87e4981" /><Relationship Type="http://schemas.openxmlformats.org/officeDocument/2006/relationships/officeDocument" Target="/ppt/presentation.xml" Id="Reda68079a84645f5" /></Relationships>
</file>

<file path=ppt/presentation.xml><?xml version="1.0" encoding="utf-8"?>
<p:presentation xmlns:p="http://schemas.openxmlformats.org/presentationml/2006/main">
  <p:sldMasterIdLst>
    <p:sldMasterId xmlns:r="http://schemas.openxmlformats.org/officeDocument/2006/relationships" id="2147483648" r:id="Ra28709198c014c21"/>
  </p:sldMasterIdLst>
  <p:notesMasterIdLst>
    <p:notesMasterId xmlns:r="http://schemas.openxmlformats.org/officeDocument/2006/relationships" r:id="R7e8b04196c684ed9"/>
  </p:notesMasterIdLst>
  <p:sldIdLst>
    <p:sldId xmlns:r="http://schemas.openxmlformats.org/officeDocument/2006/relationships" id="256" r:id="R348e0f0ef282473c"/>
    <p:sldId xmlns:r="http://schemas.openxmlformats.org/officeDocument/2006/relationships" id="257" r:id="R900f9104eb8046de"/>
    <p:sldId xmlns:r="http://schemas.openxmlformats.org/officeDocument/2006/relationships" id="258" r:id="R320dff342a3c4a2d"/>
    <p:sldId xmlns:r="http://schemas.openxmlformats.org/officeDocument/2006/relationships" id="259" r:id="R76146b6cf0b4407e"/>
    <p:sldId xmlns:r="http://schemas.openxmlformats.org/officeDocument/2006/relationships" id="260" r:id="Rdfc3ac1a96db4088"/>
    <p:sldId xmlns:r="http://schemas.openxmlformats.org/officeDocument/2006/relationships" id="261" r:id="Rdfad87990a9348f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e43b8644834c6a" /><Relationship Type="http://schemas.openxmlformats.org/officeDocument/2006/relationships/slideMaster" Target="/ppt/slideMasters/slideMaster1.xml" Id="Ra28709198c014c21" /><Relationship Type="http://schemas.openxmlformats.org/officeDocument/2006/relationships/notesMaster" Target="/ppt/notesMasters/notesMaster1.xml" Id="R7e8b04196c684ed9" /><Relationship Type="http://schemas.openxmlformats.org/officeDocument/2006/relationships/presProps" Target="/ppt/presProps.xml" Id="R78f10325fcdd464c" /><Relationship Type="http://schemas.openxmlformats.org/officeDocument/2006/relationships/tableStyles" Target="/ppt/tableStyles.xml" Id="R111745c3a77740fb" /><Relationship Type="http://schemas.openxmlformats.org/officeDocument/2006/relationships/slide" Target="/ppt/slides/slide1.xml" Id="R348e0f0ef282473c" /><Relationship Type="http://schemas.openxmlformats.org/officeDocument/2006/relationships/slide" Target="/ppt/slides/slide2.xml" Id="R900f9104eb8046de" /><Relationship Type="http://schemas.openxmlformats.org/officeDocument/2006/relationships/slide" Target="/ppt/slides/slide3.xml" Id="R320dff342a3c4a2d" /><Relationship Type="http://schemas.openxmlformats.org/officeDocument/2006/relationships/slide" Target="/ppt/slides/slide4.xml" Id="R76146b6cf0b4407e" /><Relationship Type="http://schemas.openxmlformats.org/officeDocument/2006/relationships/slide" Target="/ppt/slides/slide5.xml" Id="Rdfc3ac1a96db4088" /><Relationship Type="http://schemas.openxmlformats.org/officeDocument/2006/relationships/slide" Target="/ppt/slides/slide6.xml" Id="Rdfad87990a9348f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521fc3bb6f41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de0f5c534d940b3" /><Relationship Type="http://schemas.openxmlformats.org/officeDocument/2006/relationships/notesMaster" Target="/ppt/notesMasters/notesMaster1.xml" Id="Rde257d4d3b5a4fa7" /></Relationships>
</file>

<file path=ppt/notesSlides/_rels/notesSlide2.xml.rels>&#65279;<?xml version="1.0" encoding="utf-8"?><Relationships xmlns="http://schemas.openxmlformats.org/package/2006/relationships"><Relationship Type="http://schemas.openxmlformats.org/officeDocument/2006/relationships/slide" Target="/ppt/slides/slide2.xml" Id="Rb7abe97224fa43cc" /><Relationship Type="http://schemas.openxmlformats.org/officeDocument/2006/relationships/notesMaster" Target="/ppt/notesMasters/notesMaster1.xml" Id="Rc39f25d5898b49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52afc634234d29" /><Relationship Type="http://schemas.openxmlformats.org/officeDocument/2006/relationships/notesMaster" Target="/ppt/notesMasters/notesMaster1.xml" Id="Rc1ae81d05ced40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289fef7fd84ae0" /><Relationship Type="http://schemas.openxmlformats.org/officeDocument/2006/relationships/notesMaster" Target="/ppt/notesMasters/notesMaster1.xml" Id="R1b46461b8aa64f4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0864cf735e345f7" /><Relationship Type="http://schemas.openxmlformats.org/officeDocument/2006/relationships/notesMaster" Target="/ppt/notesMasters/notesMaster1.xml" Id="Rbbc22166924343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1c1aa54fe7dd4fd0" /><Relationship Type="http://schemas.openxmlformats.org/officeDocument/2006/relationships/notesMaster" Target="/ppt/notesMasters/notesMaster1.xml" Id="Rbc4567b322114c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editable framework with your team. Replace the sample content with your own definitions and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Leads object requires Sales Hub Professional or Enterprise and can associate with a contact or company. A lifecycle stage called Lead is not itself a Leads object record. If the team uses the Leads object, decide whether the contact Lead status remains useful and which automation owns any synchronization.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sample policy, not a statement that HubSpot applies all of these rules automatically. HubSpot supports additional default lifecycle values and customization. Subscription permission and marketing contact billing status are separate. An existing customer making another enquiry should remain a customer under this policy.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suggested definitions for the default Leads pipeline. Configure and test its available automation rather than assuming every activity causes the right transition. For a simpler portal without the Leads object, use a documented contact Lead status process instead.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forward-preserving approach is a Superwork operating recommendation, not a universal HubSpot restriction. Define controlled correction rules for mistaken data. Do not move a contact backwards every time a deal is lost or a lead becomes inactive. Respect subscription preferences independently of any recycle date.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Measure the elapsed time from assignment to the first qualifying response using a written business-hours policy. For conversion rates, choose a cohort and observation window. Avoid dividing unrelated monthly stage totals. Review exception records weekly.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33f3d0de9246e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93219385f204377" /><Relationship Type="http://schemas.openxmlformats.org/officeDocument/2006/relationships/slideLayout" Target="/ppt/slideLayouts/slideLayout1.xml" Id="R260bbfe0f80b4a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0bbfe0f80b4a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391ddd552f54383" /><Relationship Type="http://schemas.openxmlformats.org/officeDocument/2006/relationships/image" Target="/ppt/media/image.png" Id="R1dca19112c7c4f64" /><Relationship Type="http://schemas.openxmlformats.org/officeDocument/2006/relationships/notesSlide" Target="/ppt/notesSlides/notesSlide1.xml" Id="Ra4ae6a0a545c41e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9d5de51715f44b5" /><Relationship Type="http://schemas.openxmlformats.org/officeDocument/2006/relationships/notesSlide" Target="/ppt/notesSlides/notesSlide2.xml" Id="Rbb11fc7403f741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ab5fcaafccd48cf" /><Relationship Type="http://schemas.openxmlformats.org/officeDocument/2006/relationships/notesSlide" Target="/ppt/notesSlides/notesSlide3.xml" Id="R92acf734e9f04a7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6fcaf33f11d40cb" /><Relationship Type="http://schemas.openxmlformats.org/officeDocument/2006/relationships/notesSlide" Target="/ppt/notesSlides/notesSlide4.xml" Id="Raaa3c7f919a140c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1dd711819104974" /><Relationship Type="http://schemas.openxmlformats.org/officeDocument/2006/relationships/notesSlide" Target="/ppt/notesSlides/notesSlide5.xml" Id="R1ade5d64f1e84c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b01efda73154bf8" /><Relationship Type="http://schemas.openxmlformats.org/officeDocument/2006/relationships/notesSlide" Target="/ppt/notesSlides/notesSlide6.xml" Id="Rd3da453e95744935" /></Relationships>
</file>

<file path=ppt/slides/slide1.xml><?xml version="1.0" encoding="utf-8"?>
<p:sld xmlns:p="http://schemas.openxmlformats.org/presentationml/2006/main">
  <p:cSld>
    <p:bg>
      <p:bgPr>
        <a:solidFill xmlns:a="http://schemas.openxmlformats.org/drawingml/2006/main">
          <a:srgbClr val="040B1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dca19112c7c4f64"/>
          <a:stretch xmlns:a="http://schemas.openxmlformats.org/drawingml/2006/main"/>
        </p:blipFill>
        <p:spPr>
          <a:xfrm xmlns:a="http://schemas.openxmlformats.org/drawingml/2006/main">
            <a:off x="628650" y="477197"/>
            <a:ext cx="2190750" cy="51245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29753D8-AF7B-4DBE-BBE6-CDC355941258}"/>
              </a:ext>
            </a:extLst>
          </p:cNvPr>
          <p:cNvSpPr>
            <a:spLocks xmlns:a="http://schemas.openxmlformats.org/drawingml/2006/main" noGrp="1"/>
          </p:cNvSpPr>
          <p:nvPr/>
        </p:nvSpPr>
        <p:spPr>
          <a:xfrm xmlns:a="http://schemas.openxmlformats.org/drawingml/2006/main">
            <a:off x="685800" y="2095500"/>
            <a:ext cx="10820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Lifecycle Stage</a:t>
            </a:r>
          </a:p>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and Lead Status Map</a:t>
            </a:r>
          </a:p>
        </p:txBody>
      </p:sp>
      <p:sp>
        <p:nvSpPr>
          <p:cNvPr id="3" name="">
            <a:extLst xmlns:a="http://schemas.openxmlformats.org/drawingml/2006/main">
              <a:ext uri="{FF2B5EF4-FFF2-40B4-BE49-F238E27FC236}">
                <a16:creationId xmlns:a16="http://schemas.microsoft.com/office/drawing/2014/main" id="{6E39169B-0201-4B46-8659-684755BB435B}"/>
              </a:ext>
            </a:extLst>
          </p:cNvPr>
          <p:cNvSpPr>
            <a:spLocks xmlns:a="http://schemas.openxmlformats.org/drawingml/2006/main" noGrp="1"/>
          </p:cNvSpPr>
          <p:nvPr/>
        </p:nvSpPr>
        <p:spPr>
          <a:xfrm xmlns:a="http://schemas.openxmlformats.org/drawingml/2006/main">
            <a:off x="685800" y="4200525"/>
            <a:ext cx="10382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D8E2EF"/>
                </a:solidFill>
                <a:latin typeface="DM Sans"/>
                <a:ea typeface="DM Sans"/>
                <a:cs typeface="DM Sans"/>
              </a:defRPr>
            </a:pPr>
            <a:r>
              <a:rPr sz="2100" b="0">
                <a:solidFill>
                  <a:srgbClr val="D8E2EF"/>
                </a:solidFill>
                <a:latin typeface="DM Sans"/>
                <a:ea typeface="DM Sans"/>
                <a:cs typeface="DM Sans"/>
              </a:rPr>
              <a:t>A shared language for marketing and sales handoffs</a:t>
            </a:r>
          </a:p>
        </p:txBody>
      </p:sp>
      <p:sp>
        <p:nvSpPr>
          <p:cNvPr id="4" name="">
            <a:extLst xmlns:a="http://schemas.openxmlformats.org/drawingml/2006/main">
              <a:ext uri="{FF2B5EF4-FFF2-40B4-BE49-F238E27FC236}">
                <a16:creationId xmlns:a16="http://schemas.microsoft.com/office/drawing/2014/main" id="{37FDEEF8-B5C8-4FDC-A4C0-CB6EC45DED70}"/>
              </a:ext>
            </a:extLst>
          </p:cNvPr>
          <p:cNvSpPr>
            <a:spLocks xmlns:a="http://schemas.openxmlformats.org/drawingml/2006/main" noGrp="1"/>
          </p:cNvSpPr>
          <p:nvPr/>
        </p:nvSpPr>
        <p:spPr>
          <a:xfrm xmlns:a="http://schemas.openxmlformats.org/drawingml/2006/main">
            <a:off x="685800" y="5943600"/>
            <a:ext cx="714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FE937"/>
                </a:solidFill>
                <a:latin typeface="DM Sans"/>
                <a:ea typeface="DM Sans"/>
                <a:cs typeface="DM Sans"/>
              </a:defRPr>
            </a:pPr>
            <a:r>
              <a:rPr sz="1275" b="0">
                <a:solidFill>
                  <a:srgbClr val="BFE937"/>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E6B1E7C5-D0A2-4E1D-8CC4-20021F4DEB61}"/>
              </a:ext>
            </a:extLst>
          </p:cNvPr>
          <p:cNvSpPr>
            <a:spLocks xmlns:a="http://schemas.openxmlformats.org/drawingml/2006/main" noGrp="1"/>
          </p:cNvSpPr>
          <p:nvPr/>
        </p:nvSpPr>
        <p:spPr>
          <a:xfrm xmlns:a="http://schemas.openxmlformats.org/drawingml/2006/main">
            <a:off x="9448800" y="5943600"/>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8E2EF"/>
                </a:solidFill>
                <a:latin typeface="DM Sans"/>
                <a:ea typeface="DM Sans"/>
                <a:cs typeface="DM Sans"/>
              </a:defRPr>
            </a:pPr>
            <a:r>
              <a:rPr sz="1275" b="0">
                <a:solidFill>
                  <a:srgbClr val="D8E2EF"/>
                </a:solidFill>
                <a:latin typeface="DM Sans"/>
                <a:ea typeface="DM Sans"/>
                <a:cs typeface="DM Sans"/>
              </a:rPr>
              <a:t/>
            </a:r>
          </a:p>
        </p:txBody>
      </p:sp>
    </p:spTree>
    <p:extLst>
      <p:ext uri="{BB962C8B-B14F-4D97-AF65-F5344CB8AC3E}">
        <p14:creationId xmlns:p14="http://schemas.microsoft.com/office/powerpoint/2010/main" val="200434902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85D5365-B04D-4FCA-8E2E-8969F8F6C053}"/>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Three fields with different jobs</a:t>
            </a:r>
          </a:p>
        </p:txBody>
      </p:sp>
      <p:sp>
        <p:nvSpPr>
          <p:cNvPr id="2" name="">
            <a:extLst xmlns:a="http://schemas.openxmlformats.org/drawingml/2006/main">
              <a:ext uri="{FF2B5EF4-FFF2-40B4-BE49-F238E27FC236}">
                <a16:creationId xmlns:a16="http://schemas.microsoft.com/office/drawing/2014/main" id="{7931A952-B794-4571-A7EB-D975935D7CB9}"/>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Choose a single owner for each operational decision</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866775">
                <a:tc>
                  <a:txBody>
                    <a:bodyPr>
                      <a:noAutofit/>
                    </a:bodyPr>
                    <a:lstStyle/>
                    <a:p>
                      <a:r>
                        <a:rPr sz="1650" b="1">
                          <a:solidFill>
                            <a:srgbClr val="FFFFFF"/>
                          </a:solidFill>
                          <a:latin typeface="DM Sans"/>
                          <a:ea typeface="DM Sans"/>
                          <a:cs typeface="DM Sans"/>
                        </a:rPr>
                        <a:t>Field or object</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Purpose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Examples</a:t>
                      </a:r>
                    </a:p>
                  </a:txBody>
                  <a:tcPr marL="91440" marR="91440" marT="45720" marB="45720">
                    <a:solidFill>
                      <a:srgbClr val="040B1C"/>
                    </a:solidFill>
                  </a:tcPr>
                </a:tc>
              </a:tr>
              <a:tr h="866775">
                <a:tc>
                  <a:txBody>
                    <a:bodyPr>
                      <a:noAutofit/>
                    </a:bodyPr>
                    <a:lstStyle/>
                    <a:p>
                      <a:r>
                        <a:rPr sz="1650" b="1">
                          <a:solidFill>
                            <a:srgbClr val="1C1E31"/>
                          </a:solidFill>
                          <a:latin typeface="DM Sans"/>
                          <a:ea typeface="DM Sans"/>
                          <a:cs typeface="DM Sans"/>
                        </a:rPr>
                        <a:t>Lifecycle stage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Relationship with your business over time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Lead, MQL, SQL, Opportunity, Customer</a:t>
                      </a:r>
                    </a:p>
                  </a:txBody>
                  <a:tcPr marL="91440" marR="91440" marT="45720" marB="45720">
                    <a:solidFill>
                      <a:srgbClr val="FFFFFF"/>
                    </a:solidFill>
                  </a:tcPr>
                </a:tc>
              </a:tr>
              <a:tr h="866775">
                <a:tc>
                  <a:txBody>
                    <a:bodyPr>
                      <a:noAutofit/>
                    </a:bodyPr>
                    <a:lstStyle/>
                    <a:p>
                      <a:r>
                        <a:rPr sz="1650" b="1">
                          <a:solidFill>
                            <a:srgbClr val="1C1E31"/>
                          </a:solidFill>
                          <a:latin typeface="DM Sans"/>
                          <a:ea typeface="DM Sans"/>
                          <a:cs typeface="DM Sans"/>
                        </a:rPr>
                        <a:t>Contact Lead status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Operational status on a contact or company</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New, Attempted to Contact, Connected, Bad Timing</a:t>
                      </a:r>
                    </a:p>
                  </a:txBody>
                  <a:tcPr marL="91440" marR="91440" marT="45720" marB="45720">
                    <a:solidFill>
                      <a:srgbClr val="F6F6F8"/>
                    </a:solidFill>
                  </a:tcPr>
                </a:tc>
              </a:tr>
              <a:tr h="866775">
                <a:tc>
                  <a:txBody>
                    <a:bodyPr>
                      <a:noAutofit/>
                    </a:bodyPr>
                    <a:lstStyle/>
                    <a:p>
                      <a:r>
                        <a:rPr sz="1650" b="1">
                          <a:solidFill>
                            <a:srgbClr val="1C1E31"/>
                          </a:solidFill>
                          <a:latin typeface="DM Sans"/>
                          <a:ea typeface="DM Sans"/>
                          <a:cs typeface="DM Sans"/>
                        </a:rPr>
                        <a:t>Leads object stage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Progress of an individual prospecting motion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New, Attempting, Connected, Qualified, Disqualified</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1B658516-EFA0-4925-BB8A-CDFEFC8F7D96}"/>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Lead status on the contact is different from the stage on a Leads object record.</a:t>
            </a:r>
          </a:p>
        </p:txBody>
      </p:sp>
      <p:sp>
        <p:nvSpPr>
          <p:cNvPr id="5" name="">
            <a:extLst xmlns:a="http://schemas.openxmlformats.org/drawingml/2006/main">
              <a:ext uri="{FF2B5EF4-FFF2-40B4-BE49-F238E27FC236}">
                <a16:creationId xmlns:a16="http://schemas.microsoft.com/office/drawing/2014/main" id="{DC193451-D87E-4D8D-ADE7-44A82BB38A9E}"/>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5786A94F-64B3-4255-AD13-83E603D13428}"/>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02 / 6</a:t>
            </a:r>
          </a:p>
        </p:txBody>
      </p:sp>
    </p:spTree>
    <p:extLst>
      <p:ext uri="{BB962C8B-B14F-4D97-AF65-F5344CB8AC3E}">
        <p14:creationId xmlns:p14="http://schemas.microsoft.com/office/powerpoint/2010/main" val="23289776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EADDEC3-EE1F-47C5-8BB2-05CB501B3699}"/>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Lifecycle entry criteria</a:t>
            </a:r>
          </a:p>
        </p:txBody>
      </p:sp>
      <p:sp>
        <p:nvSpPr>
          <p:cNvPr id="2" name="">
            <a:extLst xmlns:a="http://schemas.openxmlformats.org/drawingml/2006/main">
              <a:ext uri="{FF2B5EF4-FFF2-40B4-BE49-F238E27FC236}">
                <a16:creationId xmlns:a16="http://schemas.microsoft.com/office/drawing/2014/main" id="{A236202C-F42E-4900-B825-BC7BC887DB6C}"/>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An example operating model to adapt</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095500"/>
                <a:gridCol w="6572250"/>
                <a:gridCol w="2152650"/>
              </a:tblGrid>
              <a:tr h="495300">
                <a:tc>
                  <a:txBody>
                    <a:bodyPr>
                      <a:noAutofit/>
                    </a:bodyPr>
                    <a:lstStyle/>
                    <a:p>
                      <a:r>
                        <a:rPr sz="1650" b="1">
                          <a:solidFill>
                            <a:srgbClr val="FFFFFF"/>
                          </a:solidFill>
                          <a:latin typeface="DM Sans"/>
                          <a:ea typeface="DM Sans"/>
                          <a:cs typeface="DM Sans"/>
                        </a:rPr>
                        <a:t>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Example entry evidence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Owner</a:t>
                      </a:r>
                    </a:p>
                  </a:txBody>
                  <a:tcPr marL="91440" marR="91440" marT="45720" marB="45720">
                    <a:solidFill>
                      <a:srgbClr val="040B1C"/>
                    </a:solidFill>
                  </a:tcPr>
                </a:tc>
              </a:tr>
              <a:tr h="495300">
                <a:tc>
                  <a:txBody>
                    <a:bodyPr>
                      <a:noAutofit/>
                    </a:bodyPr>
                    <a:lstStyle/>
                    <a:p>
                      <a:r>
                        <a:rPr sz="1650" b="1">
                          <a:solidFill>
                            <a:srgbClr val="1C1E31"/>
                          </a:solidFill>
                          <a:latin typeface="DM Sans"/>
                          <a:ea typeface="DM Sans"/>
                          <a:cs typeface="DM Sans"/>
                        </a:rPr>
                        <a:t>Subscriber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Subscribed to receive updates.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Marketing</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Lead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 known contact with relevant initial interest.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Marketing</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MQL</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Fit and intent justify a sales review.</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Marketing / SDR</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SQL</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Sales confirms a relevant need and next step.</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Sales</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Opportunity</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An associated qualified deal exists.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Deal owner</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Customer</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An associated deal meets the won criteria.</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Sales / delivery</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A7450882-A94F-49EA-8733-361CCEE46589}"/>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Use Evangelist and Other where they serve a clear purpose. Customize stages and criteria deliberately.</a:t>
            </a:r>
          </a:p>
        </p:txBody>
      </p:sp>
      <p:sp>
        <p:nvSpPr>
          <p:cNvPr id="5" name="">
            <a:extLst xmlns:a="http://schemas.openxmlformats.org/drawingml/2006/main">
              <a:ext uri="{FF2B5EF4-FFF2-40B4-BE49-F238E27FC236}">
                <a16:creationId xmlns:a16="http://schemas.microsoft.com/office/drawing/2014/main" id="{CBE60988-0B99-4A80-BE1B-CBA1064CF957}"/>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02EA3318-2739-4826-8B26-98C8EF2DFF4E}"/>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03 / 6</a:t>
            </a:r>
          </a:p>
        </p:txBody>
      </p:sp>
    </p:spTree>
    <p:extLst>
      <p:ext uri="{BB962C8B-B14F-4D97-AF65-F5344CB8AC3E}">
        <p14:creationId xmlns:p14="http://schemas.microsoft.com/office/powerpoint/2010/main" val="17474198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04B3ADF-184D-4B30-B15F-31A42B6194C0}"/>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Lead work and sales handoff</a:t>
            </a:r>
          </a:p>
        </p:txBody>
      </p:sp>
      <p:sp>
        <p:nvSpPr>
          <p:cNvPr id="2" name="">
            <a:extLst xmlns:a="http://schemas.openxmlformats.org/drawingml/2006/main">
              <a:ext uri="{FF2B5EF4-FFF2-40B4-BE49-F238E27FC236}">
                <a16:creationId xmlns:a16="http://schemas.microsoft.com/office/drawing/2014/main" id="{3C3BC2B7-4200-44BE-8078-F65D304276ED}"/>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Example stages for the Leads object</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577850">
                <a:tc>
                  <a:txBody>
                    <a:bodyPr>
                      <a:noAutofit/>
                    </a:bodyPr>
                    <a:lstStyle/>
                    <a:p>
                      <a:r>
                        <a:rPr sz="1650" b="1">
                          <a:solidFill>
                            <a:srgbClr val="FFFFFF"/>
                          </a:solidFill>
                          <a:latin typeface="DM Sans"/>
                          <a:ea typeface="DM Sans"/>
                          <a:cs typeface="DM Sans"/>
                        </a:rPr>
                        <a:t>Lead 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Evidence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Next owner action</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New</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 valid lead has an active owner.</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Review and begin appropriate outreach.</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Attempting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owner has logged outreach.</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Continue the agreed follow-up cadence.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Connected</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 two-way conversation exists.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Establish fit, need and next step.</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Qualified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Sales confirms the required evidence.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Create or associate the opportunity.</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Disqualified</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owner records a reason.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Close the motion or schedule a relevant recycle.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B2EDF2BF-0A71-4D6A-9C00-C3871BFF8055}"/>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Agree business hours and response commitments. Add a fallback owner for routing exceptions.</a:t>
            </a:r>
          </a:p>
        </p:txBody>
      </p:sp>
      <p:sp>
        <p:nvSpPr>
          <p:cNvPr id="5" name="">
            <a:extLst xmlns:a="http://schemas.openxmlformats.org/drawingml/2006/main">
              <a:ext uri="{FF2B5EF4-FFF2-40B4-BE49-F238E27FC236}">
                <a16:creationId xmlns:a16="http://schemas.microsoft.com/office/drawing/2014/main" id="{111EF455-1AED-4A54-B027-E68E1CDCFFE1}"/>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6E3F21B4-A94C-456B-BAC0-B337B7C60EAB}"/>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04 / 6</a:t>
            </a:r>
          </a:p>
        </p:txBody>
      </p:sp>
    </p:spTree>
    <p:extLst>
      <p:ext uri="{BB962C8B-B14F-4D97-AF65-F5344CB8AC3E}">
        <p14:creationId xmlns:p14="http://schemas.microsoft.com/office/powerpoint/2010/main" val="25017960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5E3E92F-7F2D-4A6D-8AF2-B8F5C8A20775}"/>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Routing and recycling</a:t>
            </a:r>
          </a:p>
        </p:txBody>
      </p:sp>
      <p:sp>
        <p:nvSpPr>
          <p:cNvPr id="2" name="">
            <a:extLst xmlns:a="http://schemas.openxmlformats.org/drawingml/2006/main">
              <a:ext uri="{FF2B5EF4-FFF2-40B4-BE49-F238E27FC236}">
                <a16:creationId xmlns:a16="http://schemas.microsoft.com/office/drawing/2014/main" id="{14CC6309-4B0C-422C-91F5-4815B25CF3A0}"/>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The contact relationship persists when a sales motion pauses</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693420">
                <a:tc>
                  <a:txBody>
                    <a:bodyPr>
                      <a:noAutofit/>
                    </a:bodyPr>
                    <a:lstStyle/>
                    <a:p>
                      <a:r>
                        <a:rPr sz="1650" b="1">
                          <a:solidFill>
                            <a:srgbClr val="FFFFFF"/>
                          </a:solidFill>
                          <a:latin typeface="DM Sans"/>
                          <a:ea typeface="DM Sans"/>
                          <a:cs typeface="DM Sans"/>
                        </a:rPr>
                        <a:t>Trigger</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Record action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Exception to handle</a:t>
                      </a:r>
                    </a:p>
                  </a:txBody>
                  <a:tcPr marL="91440" marR="91440" marT="45720" marB="45720">
                    <a:solidFill>
                      <a:srgbClr val="040B1C"/>
                    </a:solidFill>
                  </a:tcPr>
                </a:tc>
              </a:tr>
              <a:tr h="693420">
                <a:tc>
                  <a:txBody>
                    <a:bodyPr>
                      <a:noAutofit/>
                    </a:bodyPr>
                    <a:lstStyle/>
                    <a:p>
                      <a:r>
                        <a:rPr sz="1650" b="1">
                          <a:solidFill>
                            <a:srgbClr val="1C1E31"/>
                          </a:solidFill>
                          <a:latin typeface="DM Sans"/>
                          <a:ea typeface="DM Sans"/>
                          <a:cs typeface="DM Sans"/>
                        </a:rPr>
                        <a:t>Valid sales request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Assign an owner and next task.</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Spam, customers and an existing active lead</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Sales qualification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Record evidence and associate a deal.</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 duplicate opportunity already exists</a:t>
                      </a:r>
                    </a:p>
                  </a:txBody>
                  <a:tcPr marL="91440" marR="91440" marT="45720" marB="45720">
                    <a:solidFill>
                      <a:srgbClr val="F6F6F8"/>
                    </a:solidFill>
                  </a:tcPr>
                </a:tc>
              </a:tr>
              <a:tr h="693420">
                <a:tc>
                  <a:txBody>
                    <a:bodyPr>
                      <a:noAutofit/>
                    </a:bodyPr>
                    <a:lstStyle/>
                    <a:p>
                      <a:r>
                        <a:rPr sz="1650" b="1">
                          <a:solidFill>
                            <a:srgbClr val="1C1E31"/>
                          </a:solidFill>
                          <a:latin typeface="DM Sans"/>
                          <a:ea typeface="DM Sans"/>
                          <a:cs typeface="DM Sans"/>
                        </a:rPr>
                        <a:t>Bad timing</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Record reason and a future review date.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No permission for a marketing nurture</a:t>
                      </a:r>
                    </a:p>
                  </a:txBody>
                  <a:tcPr marL="91440" marR="91440" marT="45720" marB="45720">
                    <a:solidFill>
                      <a:srgbClr val="FFFFFF"/>
                    </a:solidFill>
                  </a:tcPr>
                </a:tc>
              </a:tr>
              <a:tr h="693420">
                <a:tc>
                  <a:txBody>
                    <a:bodyPr>
                      <a:noAutofit/>
                    </a:bodyPr>
                    <a:lstStyle/>
                    <a:p>
                      <a:r>
                        <a:rPr sz="1650" b="1">
                          <a:solidFill>
                            <a:srgbClr val="1C1E31"/>
                          </a:solidFill>
                          <a:latin typeface="DM Sans"/>
                          <a:ea typeface="DM Sans"/>
                          <a:cs typeface="DM Sans"/>
                        </a:rPr>
                        <a:t>New buying signal</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Owner reviews a new sales motion.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The buyer has opted out of outreach</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346C1E33-4FD6-4568-86C4-50DD4AE9A39D}"/>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Suggested policy: preserve the highest meaningful lifecycle stage and use sales status for current activity.</a:t>
            </a:r>
          </a:p>
        </p:txBody>
      </p:sp>
      <p:sp>
        <p:nvSpPr>
          <p:cNvPr id="5" name="">
            <a:extLst xmlns:a="http://schemas.openxmlformats.org/drawingml/2006/main">
              <a:ext uri="{FF2B5EF4-FFF2-40B4-BE49-F238E27FC236}">
                <a16:creationId xmlns:a16="http://schemas.microsoft.com/office/drawing/2014/main" id="{B8B66C88-FD24-443F-AEBD-8A11CE03872E}"/>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2DC7BC85-61B1-4565-89CE-C1EC8E2D98E5}"/>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05 / 6</a:t>
            </a:r>
          </a:p>
        </p:txBody>
      </p:sp>
    </p:spTree>
    <p:extLst>
      <p:ext uri="{BB962C8B-B14F-4D97-AF65-F5344CB8AC3E}">
        <p14:creationId xmlns:p14="http://schemas.microsoft.com/office/powerpoint/2010/main" val="1444020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0393B73-9BA9-4B24-8FF9-2F8944D1ECF9}"/>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Handoff agreement worksheet</a:t>
            </a:r>
          </a:p>
        </p:txBody>
      </p:sp>
      <p:sp>
        <p:nvSpPr>
          <p:cNvPr id="2" name="">
            <a:extLst xmlns:a="http://schemas.openxmlformats.org/drawingml/2006/main">
              <a:ext uri="{FF2B5EF4-FFF2-40B4-BE49-F238E27FC236}">
                <a16:creationId xmlns:a16="http://schemas.microsoft.com/office/drawing/2014/main" id="{EDD04390-2EC1-4492-874F-9AECA3D6DE37}"/>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Complete this together before building automation</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Decision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Your agreement</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Qualification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[MQL evidence]  [SQL evidence]</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Ownership</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[Primary owner]  [Fallback]  [Business hours]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Response and acceptance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[Response time]  [Accept / return rule]</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Recycling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[Reasons]  [Review date]  [Eligible nurture]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Reporting</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[Cohort]  [Conversion window]  [Owner review date]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ACE99A33-DE38-461E-81E1-1D1A63941AE2}"/>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Test one new lead, one customer enquiry, one rejected lead and one recycled lead before launch.</a:t>
            </a:r>
          </a:p>
        </p:txBody>
      </p:sp>
      <p:sp>
        <p:nvSpPr>
          <p:cNvPr id="5" name="">
            <a:extLst xmlns:a="http://schemas.openxmlformats.org/drawingml/2006/main">
              <a:ext uri="{FF2B5EF4-FFF2-40B4-BE49-F238E27FC236}">
                <a16:creationId xmlns:a16="http://schemas.microsoft.com/office/drawing/2014/main" id="{AB79A62A-332E-480D-B62E-BA1B625DEE67}"/>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2E1ED4DC-5D8F-4642-A916-42DB58311A89}"/>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06 / 6</a:t>
            </a:r>
          </a:p>
        </p:txBody>
      </p:sp>
    </p:spTree>
    <p:extLst>
      <p:ext uri="{BB962C8B-B14F-4D97-AF65-F5344CB8AC3E}">
        <p14:creationId xmlns:p14="http://schemas.microsoft.com/office/powerpoint/2010/main" val="147331499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2026-09-11T06:21:51.8760000Z</dcterms:created>
  <dcterms:modified xsi:type="dcterms:W3CDTF">2026-09-11T06:21:51.8760000Z</dcterms:modified>
</coreProperties>
</file>