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46e4e099a141e7" /><Relationship Type="http://schemas.openxmlformats.org/officeDocument/2006/relationships/extended-properties" Target="/docProps/app.xml" Id="R058e470c05454db8" /><Relationship Type="http://schemas.openxmlformats.org/officeDocument/2006/relationships/officeDocument" Target="/ppt/presentation.xml" Id="Rb9d4ceb4b1e24af3" /></Relationships>
</file>

<file path=ppt/presentation.xml><?xml version="1.0" encoding="utf-8"?>
<p:presentation xmlns:p="http://schemas.openxmlformats.org/presentationml/2006/main">
  <p:sldMasterIdLst>
    <p:sldMasterId xmlns:r="http://schemas.openxmlformats.org/officeDocument/2006/relationships" id="2147483648" r:id="Rc7900ab4f8674496"/>
  </p:sldMasterIdLst>
  <p:notesMasterIdLst>
    <p:notesMasterId xmlns:r="http://schemas.openxmlformats.org/officeDocument/2006/relationships" r:id="R35553758d2f54c29"/>
  </p:notesMasterIdLst>
  <p:sldIdLst>
    <p:sldId xmlns:r="http://schemas.openxmlformats.org/officeDocument/2006/relationships" id="256" r:id="R1d2c956b422c4dd0"/>
    <p:sldId xmlns:r="http://schemas.openxmlformats.org/officeDocument/2006/relationships" id="257" r:id="R4914f18f5be54aa9"/>
    <p:sldId xmlns:r="http://schemas.openxmlformats.org/officeDocument/2006/relationships" id="258" r:id="R49b31b7fd6d14242"/>
    <p:sldId xmlns:r="http://schemas.openxmlformats.org/officeDocument/2006/relationships" id="259" r:id="Re34699e758e34ae4"/>
    <p:sldId xmlns:r="http://schemas.openxmlformats.org/officeDocument/2006/relationships" id="260" r:id="R1d2a9fd41bd544b3"/>
    <p:sldId xmlns:r="http://schemas.openxmlformats.org/officeDocument/2006/relationships" id="261" r:id="Rffa8d3df27d44b93"/>
    <p:sldId xmlns:r="http://schemas.openxmlformats.org/officeDocument/2006/relationships" id="262" r:id="Rc3ae0df6f0b64bd6"/>
    <p:sldId xmlns:r="http://schemas.openxmlformats.org/officeDocument/2006/relationships" id="263" r:id="R543bb955a8f84832"/>
    <p:sldId xmlns:r="http://schemas.openxmlformats.org/officeDocument/2006/relationships" id="264" r:id="Re70a4270e60040b7"/>
    <p:sldId xmlns:r="http://schemas.openxmlformats.org/officeDocument/2006/relationships" id="265" r:id="Rbe9b55c705144e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e6010c89864298" /><Relationship Type="http://schemas.openxmlformats.org/officeDocument/2006/relationships/slideMaster" Target="/ppt/slideMasters/slideMaster1.xml" Id="Rc7900ab4f8674496" /><Relationship Type="http://schemas.openxmlformats.org/officeDocument/2006/relationships/notesMaster" Target="/ppt/notesMasters/notesMaster1.xml" Id="R35553758d2f54c29" /><Relationship Type="http://schemas.openxmlformats.org/officeDocument/2006/relationships/presProps" Target="/ppt/presProps.xml" Id="Re8567d62728146f1" /><Relationship Type="http://schemas.openxmlformats.org/officeDocument/2006/relationships/tableStyles" Target="/ppt/tableStyles.xml" Id="R0d7452d353c84397" /><Relationship Type="http://schemas.openxmlformats.org/officeDocument/2006/relationships/slide" Target="/ppt/slides/slide1.xml" Id="R1d2c956b422c4dd0" /><Relationship Type="http://schemas.openxmlformats.org/officeDocument/2006/relationships/slide" Target="/ppt/slides/slide2.xml" Id="R4914f18f5be54aa9" /><Relationship Type="http://schemas.openxmlformats.org/officeDocument/2006/relationships/slide" Target="/ppt/slides/slide3.xml" Id="R49b31b7fd6d14242" /><Relationship Type="http://schemas.openxmlformats.org/officeDocument/2006/relationships/slide" Target="/ppt/slides/slide4.xml" Id="Re34699e758e34ae4" /><Relationship Type="http://schemas.openxmlformats.org/officeDocument/2006/relationships/slide" Target="/ppt/slides/slide5.xml" Id="R1d2a9fd41bd544b3" /><Relationship Type="http://schemas.openxmlformats.org/officeDocument/2006/relationships/slide" Target="/ppt/slides/slide6.xml" Id="Rffa8d3df27d44b93" /><Relationship Type="http://schemas.openxmlformats.org/officeDocument/2006/relationships/slide" Target="/ppt/slides/slide7.xml" Id="Rc3ae0df6f0b64bd6" /><Relationship Type="http://schemas.openxmlformats.org/officeDocument/2006/relationships/slide" Target="/ppt/slides/slide8.xml" Id="R543bb955a8f84832" /><Relationship Type="http://schemas.openxmlformats.org/officeDocument/2006/relationships/slide" Target="/ppt/slides/slide9.xml" Id="Re70a4270e60040b7" /><Relationship Type="http://schemas.openxmlformats.org/officeDocument/2006/relationships/slide" Target="/ppt/slides/slide10.xml" Id="Rbe9b55c705144e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386d986d344f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a1aecc25ae48ec" /><Relationship Type="http://schemas.openxmlformats.org/officeDocument/2006/relationships/notesMaster" Target="/ppt/notesMasters/notesMaster1.xml" Id="Ra98368fa51b24a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83e68ec9224e28" /><Relationship Type="http://schemas.openxmlformats.org/officeDocument/2006/relationships/notesMaster" Target="/ppt/notesMasters/notesMaster1.xml" Id="R7243b0c60b62462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c7d9fec45d4209" /><Relationship Type="http://schemas.openxmlformats.org/officeDocument/2006/relationships/notesMaster" Target="/ppt/notesMasters/notesMaster1.xml" Id="R3debbbf60c7e4e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e004980bcc49de" /><Relationship Type="http://schemas.openxmlformats.org/officeDocument/2006/relationships/notesMaster" Target="/ppt/notesMasters/notesMaster1.xml" Id="Rcd63626df57b42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5248518f064f96" /><Relationship Type="http://schemas.openxmlformats.org/officeDocument/2006/relationships/notesMaster" Target="/ppt/notesMasters/notesMaster1.xml" Id="R1131c982f1bd45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3798f6ab2c478d" /><Relationship Type="http://schemas.openxmlformats.org/officeDocument/2006/relationships/notesMaster" Target="/ppt/notesMasters/notesMaster1.xml" Id="Re8c608d836f148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b4f0b65b154917" /><Relationship Type="http://schemas.openxmlformats.org/officeDocument/2006/relationships/notesMaster" Target="/ppt/notesMasters/notesMaster1.xml" Id="Rdcb6e92808f14f4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168e69ba6ce4533" /><Relationship Type="http://schemas.openxmlformats.org/officeDocument/2006/relationships/notesMaster" Target="/ppt/notesMasters/notesMaster1.xml" Id="Rdd6ac38a9c2d46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791a59a64a65477e" /><Relationship Type="http://schemas.openxmlformats.org/officeDocument/2006/relationships/notesMaster" Target="/ppt/notesMasters/notesMaster1.xml" Id="Rc1b70ed64ff241f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ba2f83dc21441b" /><Relationship Type="http://schemas.openxmlformats.org/officeDocument/2006/relationships/notesMaster" Target="/ppt/notesMasters/notesMaster1.xml" Id="Ra3a24270b4c548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editable framework with your team. Replace the sample content with your own definitions and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MEDDPICC is an established sales qualification framework. This is Superwork’s independent implementation template. It is not a certification or an official MEDDICC training product. Avoid treating a completed field as proof that the buyer has confirmed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how the team measured the baseline, who experiences the problem and what changes if it stays unresolved. Distinguish time made available from payroll savings. Put the source, date and buyer confirmation in the evidence field. Do not turn an example value into a product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friendly contact is not automatically a champion. Capture behaviour: an introduction, a shared business case or a scheduled internal review. Where your HubSpot subscription supports association labels, associate the contact using the correct role. Otherwise use a clearly documented relationship field and record 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which approvals happen in parallel and which are sequential. A procurement lead time can determine the latest feasible decision date. Track the buyer’s critical date separately from the deal close date. A document sent by the seller is activity, not evidence that the buyer accepted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Include competing priorities and the status quo, not only named software vendors. Keep the description neutral and grounded in what the buyer said. Assign a person and a date to the next evidence-gathering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names are proposed custom properties, not built-in HubSpot fields. Create them on the Deal object in a MEDDPICC group. Store short evidence with a link and date. Keep contacts as associated CRM records rather than copying personal details into many text fields. Use the accompanying HubSpot property dictionary as a configuration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each element, add a status property only if managers will use it. Use the same options everywhere. Review the evidence before changing the status. Keep the main deal owner, close date and next activity visible alongside these fields. Native playbook features and property update options depend on the subscription.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conditional stage properties where available and test them with the actual record creation and update routes. Manual UI requirements may not enforce the same behaviour in imports, workflows or integrations. Create an exception report and a named reviewer for missing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roughly ten minutes per deal. The seller states the desired outcome, the evidence that supports the current stage and the largest unresolved risk. The manager asks for the next action and owner. Review what changed at the next meeting.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7a2db309ec488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418f13a257c4e4f" /><Relationship Type="http://schemas.openxmlformats.org/officeDocument/2006/relationships/slideLayout" Target="/ppt/slideLayouts/slideLayout1.xml" Id="R1e4ef16468f94a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4ef16468f94a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d95d3dfd8bc4753" /><Relationship Type="http://schemas.openxmlformats.org/officeDocument/2006/relationships/image" Target="/ppt/media/image.png" Id="Re275e75550eb41a6" /><Relationship Type="http://schemas.openxmlformats.org/officeDocument/2006/relationships/notesSlide" Target="/ppt/notesSlides/notesSlide1.xml" Id="Rc57d8aeeac684c1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0c61b10ef1249c2" /><Relationship Type="http://schemas.openxmlformats.org/officeDocument/2006/relationships/notesSlide" Target="/ppt/notesSlides/notesSlide2.xml" Id="Rcad1487381da466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55ac6cca8da477a" /><Relationship Type="http://schemas.openxmlformats.org/officeDocument/2006/relationships/notesSlide" Target="/ppt/notesSlides/notesSlide3.xml" Id="R84d62c051864457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1c1525ab44146c1" /><Relationship Type="http://schemas.openxmlformats.org/officeDocument/2006/relationships/notesSlide" Target="/ppt/notesSlides/notesSlide4.xml" Id="R8f2f72a09ca1422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ae019b660b040bd" /><Relationship Type="http://schemas.openxmlformats.org/officeDocument/2006/relationships/notesSlide" Target="/ppt/notesSlides/notesSlide5.xml" Id="R2e4b0e6f61c14aa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7f18f1fb7e04a5e" /><Relationship Type="http://schemas.openxmlformats.org/officeDocument/2006/relationships/notesSlide" Target="/ppt/notesSlides/notesSlide6.xml" Id="Rde7024850ac645a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af4ebbe43a84a59" /><Relationship Type="http://schemas.openxmlformats.org/officeDocument/2006/relationships/notesSlide" Target="/ppt/notesSlides/notesSlide7.xml" Id="Re6db867cd1c544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be4711187e24d4e" /><Relationship Type="http://schemas.openxmlformats.org/officeDocument/2006/relationships/notesSlide" Target="/ppt/notesSlides/notesSlide8.xml" Id="R1d90093339844d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f2a30c8e6074c50" /><Relationship Type="http://schemas.openxmlformats.org/officeDocument/2006/relationships/notesSlide" Target="/ppt/notesSlides/notesSlide9.xml" Id="R773c75ce0ee947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beeb19e62ca4559" /><Relationship Type="http://schemas.openxmlformats.org/officeDocument/2006/relationships/notesSlide" Target="/ppt/notesSlides/notesSlide10.xml" Id="Ra9292fd14f9d43aa" /></Relationships>
</file>

<file path=ppt/slides/slide1.xml><?xml version="1.0" encoding="utf-8"?>
<p:sld xmlns:p="http://schemas.openxmlformats.org/presentationml/2006/main">
  <p:cSld>
    <p:bg>
      <p:bgPr>
        <a:solidFill xmlns:a="http://schemas.openxmlformats.org/drawingml/2006/main">
          <a:srgbClr val="040B1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275e75550eb41a6"/>
          <a:stretch xmlns:a="http://schemas.openxmlformats.org/drawingml/2006/main"/>
        </p:blipFill>
        <p:spPr>
          <a:xfrm xmlns:a="http://schemas.openxmlformats.org/drawingml/2006/main">
            <a:off x="628650" y="477197"/>
            <a:ext cx="2190750" cy="51245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26873AA-A2B1-4EFE-9FF2-609689EA163F}"/>
              </a:ext>
            </a:extLst>
          </p:cNvPr>
          <p:cNvSpPr>
            <a:spLocks xmlns:a="http://schemas.openxmlformats.org/drawingml/2006/main" noGrp="1"/>
          </p:cNvSpPr>
          <p:nvPr/>
        </p:nvSpPr>
        <p:spPr>
          <a:xfrm xmlns:a="http://schemas.openxmlformats.org/drawingml/2006/main">
            <a:off x="685800" y="2095500"/>
            <a:ext cx="10820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MEDDPICC</a:t>
            </a:r>
          </a:p>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Qualification Framework</a:t>
            </a:r>
          </a:p>
        </p:txBody>
      </p:sp>
      <p:sp>
        <p:nvSpPr>
          <p:cNvPr id="3" name="">
            <a:extLst xmlns:a="http://schemas.openxmlformats.org/drawingml/2006/main">
              <a:ext uri="{FF2B5EF4-FFF2-40B4-BE49-F238E27FC236}">
                <a16:creationId xmlns:a16="http://schemas.microsoft.com/office/drawing/2014/main" id="{0D2AD0E2-2EAE-49D2-A224-9267FC5471F6}"/>
              </a:ext>
            </a:extLst>
          </p:cNvPr>
          <p:cNvSpPr>
            <a:spLocks xmlns:a="http://schemas.openxmlformats.org/drawingml/2006/main" noGrp="1"/>
          </p:cNvSpPr>
          <p:nvPr/>
        </p:nvSpPr>
        <p:spPr>
          <a:xfrm xmlns:a="http://schemas.openxmlformats.org/drawingml/2006/main">
            <a:off x="685800" y="4200525"/>
            <a:ext cx="10382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D8E2EF"/>
                </a:solidFill>
                <a:latin typeface="DM Sans"/>
                <a:ea typeface="DM Sans"/>
                <a:cs typeface="DM Sans"/>
              </a:defRPr>
            </a:pPr>
            <a:r>
              <a:rPr sz="2100" b="0">
                <a:solidFill>
                  <a:srgbClr val="D8E2EF"/>
                </a:solidFill>
                <a:latin typeface="DM Sans"/>
                <a:ea typeface="DM Sans"/>
                <a:cs typeface="DM Sans"/>
              </a:rPr>
              <a:t>A deal review and HubSpot implementation template</a:t>
            </a:r>
          </a:p>
        </p:txBody>
      </p:sp>
      <p:sp>
        <p:nvSpPr>
          <p:cNvPr id="4" name="">
            <a:extLst xmlns:a="http://schemas.openxmlformats.org/drawingml/2006/main">
              <a:ext uri="{FF2B5EF4-FFF2-40B4-BE49-F238E27FC236}">
                <a16:creationId xmlns:a16="http://schemas.microsoft.com/office/drawing/2014/main" id="{3992CF66-8298-415D-BACB-68D96275D147}"/>
              </a:ext>
            </a:extLst>
          </p:cNvPr>
          <p:cNvSpPr>
            <a:spLocks xmlns:a="http://schemas.openxmlformats.org/drawingml/2006/main" noGrp="1"/>
          </p:cNvSpPr>
          <p:nvPr/>
        </p:nvSpPr>
        <p:spPr>
          <a:xfrm xmlns:a="http://schemas.openxmlformats.org/drawingml/2006/main">
            <a:off x="685800" y="5943600"/>
            <a:ext cx="714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FE937"/>
                </a:solidFill>
                <a:latin typeface="DM Sans"/>
                <a:ea typeface="DM Sans"/>
                <a:cs typeface="DM Sans"/>
              </a:defRPr>
            </a:pPr>
            <a:r>
              <a:rPr sz="1275" b="0">
                <a:solidFill>
                  <a:srgbClr val="BFE937"/>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8B9E3DA3-F8D3-46EC-B48B-18AC154DF6B1}"/>
              </a:ext>
            </a:extLst>
          </p:cNvPr>
          <p:cNvSpPr>
            <a:spLocks xmlns:a="http://schemas.openxmlformats.org/drawingml/2006/main" noGrp="1"/>
          </p:cNvSpPr>
          <p:nvPr/>
        </p:nvSpPr>
        <p:spPr>
          <a:xfrm xmlns:a="http://schemas.openxmlformats.org/drawingml/2006/main">
            <a:off x="9448800" y="5943600"/>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8E2EF"/>
                </a:solidFill>
                <a:latin typeface="DM Sans"/>
                <a:ea typeface="DM Sans"/>
                <a:cs typeface="DM Sans"/>
              </a:defRPr>
            </a:pPr>
            <a:r>
              <a:rPr sz="1275" b="0">
                <a:solidFill>
                  <a:srgbClr val="D8E2EF"/>
                </a:solidFill>
                <a:latin typeface="DM Sans"/>
                <a:ea typeface="DM Sans"/>
                <a:cs typeface="DM Sans"/>
              </a:rPr>
              <a:t/>
            </a:r>
          </a:p>
        </p:txBody>
      </p:sp>
    </p:spTree>
    <p:extLst>
      <p:ext uri="{BB962C8B-B14F-4D97-AF65-F5344CB8AC3E}">
        <p14:creationId xmlns:p14="http://schemas.microsoft.com/office/powerpoint/2010/main" val="200059532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2140670-0343-464B-81DB-D4FBB1358141}"/>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The eight elements</a:t>
            </a:r>
          </a:p>
        </p:txBody>
      </p:sp>
      <p:sp>
        <p:nvSpPr>
          <p:cNvPr id="2" name="">
            <a:extLst xmlns:a="http://schemas.openxmlformats.org/drawingml/2006/main">
              <a:ext uri="{FF2B5EF4-FFF2-40B4-BE49-F238E27FC236}">
                <a16:creationId xmlns:a16="http://schemas.microsoft.com/office/drawing/2014/main" id="{B7533030-51DC-4845-8B96-3FE7BF8999E4}"/>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An evidence checklist for a complex buying decision</a:t>
            </a:r>
          </a:p>
        </p:txBody>
      </p:sp>
      <p:graphicFrame>
        <p:nvGraphicFramePr>
          <p:cNvPr id="10" name=""/>
          <p:cNvGraphicFramePr/>
          <p:nvPr/>
        </p:nvGraphicFramePr>
        <p:xfrm>
          <a:off xmlns:a="http://schemas.openxmlformats.org/drawingml/2006/main" x="685800" y="1943100"/>
          <a:ext xmlns:a="http://schemas.openxmlformats.org/drawingml/2006/main" cx="10820400" cy="3943350"/>
        </p:xfrm>
        <a:graphic xmlns:a="http://schemas.openxmlformats.org/drawingml/2006/main">
          <a:graphicData uri="http://schemas.openxmlformats.org/drawingml/2006/table">
            <a:tbl>
              <a:tblPr/>
              <a:tblGrid>
                <a:gridCol w="3190875"/>
                <a:gridCol w="7629525"/>
              </a:tblGrid>
              <a:tr h="438150">
                <a:tc>
                  <a:txBody>
                    <a:bodyPr>
                      <a:noAutofit/>
                    </a:bodyPr>
                    <a:lstStyle/>
                    <a:p>
                      <a:r>
                        <a:rPr sz="1650" b="1">
                          <a:solidFill>
                            <a:srgbClr val="FFFFFF"/>
                          </a:solidFill>
                          <a:latin typeface="DM Sans"/>
                          <a:ea typeface="DM Sans"/>
                          <a:cs typeface="DM Sans"/>
                        </a:rPr>
                        <a:t>Element</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What the team needs to understand</a:t>
                      </a:r>
                    </a:p>
                  </a:txBody>
                  <a:tcPr marL="91440" marR="91440" marT="45720" marB="45720">
                    <a:solidFill>
                      <a:srgbClr val="040B1C"/>
                    </a:solidFill>
                  </a:tcPr>
                </a:tc>
              </a:tr>
              <a:tr h="438150">
                <a:tc>
                  <a:txBody>
                    <a:bodyPr>
                      <a:noAutofit/>
                    </a:bodyPr>
                    <a:lstStyle/>
                    <a:p>
                      <a:r>
                        <a:rPr sz="1650" b="1">
                          <a:solidFill>
                            <a:srgbClr val="1C1E31"/>
                          </a:solidFill>
                          <a:latin typeface="DM Sans"/>
                          <a:ea typeface="DM Sans"/>
                          <a:cs typeface="DM Sans"/>
                        </a:rPr>
                        <a:t>Metrics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measurable business result the buyer wants</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Economic Buyer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Who can authorise the overall investment</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Decision Criteria</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requirements used to compare options</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Decision Process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steps and people involved in choosing</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Paper Process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approvals and documents needed to sign</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Implicate the 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consequences of leaving the problem unresolved</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Champion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person who actively helps progress the decision</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Competition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Other vendors, internal options and doing nothing</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74812C2F-0E72-4FA8-925F-004A1E133A6D}"/>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1F00174C-6CB1-4FAD-8166-C162098B037F}"/>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02 / 10</a:t>
            </a:r>
          </a:p>
        </p:txBody>
      </p:sp>
    </p:spTree>
    <p:extLst>
      <p:ext uri="{BB962C8B-B14F-4D97-AF65-F5344CB8AC3E}">
        <p14:creationId xmlns:p14="http://schemas.microsoft.com/office/powerpoint/2010/main" val="198835308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DFFD128-F09E-455F-A2A1-34EEF5A0DF51}"/>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Pain and measurable impact</a:t>
            </a:r>
          </a:p>
        </p:txBody>
      </p:sp>
      <p:sp>
        <p:nvSpPr>
          <p:cNvPr id="2" name="">
            <a:extLst xmlns:a="http://schemas.openxmlformats.org/drawingml/2006/main">
              <a:ext uri="{FF2B5EF4-FFF2-40B4-BE49-F238E27FC236}">
                <a16:creationId xmlns:a16="http://schemas.microsoft.com/office/drawing/2014/main" id="{A91DDE35-4511-45A5-89FE-C2E175E73455}"/>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An illustrative CRM project</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Evidence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Example to replace</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Current problem</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Reps manually reconcile pipeline in spreadsheets.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Baseline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8 reps each spend 2 hours a week on reconciliation.</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Target outcome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Reduce that work to 30 minutes per rep per week.</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Value hypothesis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12 hours saved per week at an assumed €50 per hour.</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Validation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Buyer confirms the baseline, rate and achievable reduction.</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42088224-39F4-422D-B71D-2B3E202B313B}"/>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Illustration: 8 × (2 − 0.5) × €50 = €600 per week. This is capacity value, not guaranteed cash savings.</a:t>
            </a:r>
          </a:p>
        </p:txBody>
      </p:sp>
      <p:sp>
        <p:nvSpPr>
          <p:cNvPr id="5" name="">
            <a:extLst xmlns:a="http://schemas.openxmlformats.org/drawingml/2006/main">
              <a:ext uri="{FF2B5EF4-FFF2-40B4-BE49-F238E27FC236}">
                <a16:creationId xmlns:a16="http://schemas.microsoft.com/office/drawing/2014/main" id="{8886D357-C804-487E-8D67-920E1407756D}"/>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6D894C53-AE84-4427-8E91-A714E9E17A45}"/>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03 / 10</a:t>
            </a:r>
          </a:p>
        </p:txBody>
      </p:sp>
    </p:spTree>
    <p:extLst>
      <p:ext uri="{BB962C8B-B14F-4D97-AF65-F5344CB8AC3E}">
        <p14:creationId xmlns:p14="http://schemas.microsoft.com/office/powerpoint/2010/main" val="176536776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04A0419-8B97-451A-861E-DCE58AC8F511}"/>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Economic Buyer and Champion</a:t>
            </a:r>
          </a:p>
        </p:txBody>
      </p:sp>
      <p:sp>
        <p:nvSpPr>
          <p:cNvPr id="2" name="">
            <a:extLst xmlns:a="http://schemas.openxmlformats.org/drawingml/2006/main">
              <a:ext uri="{FF2B5EF4-FFF2-40B4-BE49-F238E27FC236}">
                <a16:creationId xmlns:a16="http://schemas.microsoft.com/office/drawing/2014/main" id="{A8F94075-828B-43D3-9B0C-3798F1349A6F}"/>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Different roles in the buying committee</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866775">
                <a:tc>
                  <a:txBody>
                    <a:bodyPr>
                      <a:noAutofit/>
                    </a:bodyPr>
                    <a:lstStyle/>
                    <a:p>
                      <a:r>
                        <a:rPr sz="1650" b="1">
                          <a:solidFill>
                            <a:srgbClr val="FFFFFF"/>
                          </a:solidFill>
                          <a:latin typeface="DM Sans"/>
                          <a:ea typeface="DM Sans"/>
                          <a:cs typeface="DM Sans"/>
                        </a:rPr>
                        <a:t>Role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 to capture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Question to ask</a:t>
                      </a:r>
                    </a:p>
                  </a:txBody>
                  <a:tcPr marL="91440" marR="91440" marT="45720" marB="45720">
                    <a:solidFill>
                      <a:srgbClr val="040B1C"/>
                    </a:solidFill>
                  </a:tcPr>
                </a:tc>
              </a:tr>
              <a:tr h="866775">
                <a:tc>
                  <a:txBody>
                    <a:bodyPr>
                      <a:noAutofit/>
                    </a:bodyPr>
                    <a:lstStyle/>
                    <a:p>
                      <a:r>
                        <a:rPr sz="1650" b="1">
                          <a:solidFill>
                            <a:srgbClr val="1C1E31"/>
                          </a:solidFill>
                          <a:latin typeface="DM Sans"/>
                          <a:ea typeface="DM Sans"/>
                          <a:cs typeface="DM Sans"/>
                        </a:rPr>
                        <a:t>Economic Buyer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Approval authority and access plan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Who can approve the investment if the team agrees?</a:t>
                      </a:r>
                    </a:p>
                  </a:txBody>
                  <a:tcPr marL="91440" marR="91440" marT="45720" marB="45720">
                    <a:solidFill>
                      <a:srgbClr val="FFFFFF"/>
                    </a:solidFill>
                  </a:tcPr>
                </a:tc>
              </a:tr>
              <a:tr h="866775">
                <a:tc>
                  <a:txBody>
                    <a:bodyPr>
                      <a:noAutofit/>
                    </a:bodyPr>
                    <a:lstStyle/>
                    <a:p>
                      <a:r>
                        <a:rPr sz="1650" b="1">
                          <a:solidFill>
                            <a:srgbClr val="1C1E31"/>
                          </a:solidFill>
                          <a:latin typeface="DM Sans"/>
                          <a:ea typeface="DM Sans"/>
                          <a:cs typeface="DM Sans"/>
                        </a:rPr>
                        <a:t>Champion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An internal action that moved the project forward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Who will help make the case when we are not in the room?</a:t>
                      </a:r>
                    </a:p>
                  </a:txBody>
                  <a:tcPr marL="91440" marR="91440" marT="45720" marB="45720">
                    <a:solidFill>
                      <a:srgbClr val="F6F6F8"/>
                    </a:solidFill>
                  </a:tcPr>
                </a:tc>
              </a:tr>
              <a:tr h="866775">
                <a:tc>
                  <a:txBody>
                    <a:bodyPr>
                      <a:noAutofit/>
                    </a:bodyPr>
                    <a:lstStyle/>
                    <a:p>
                      <a:r>
                        <a:rPr sz="1650" b="1">
                          <a:solidFill>
                            <a:srgbClr val="1C1E31"/>
                          </a:solidFill>
                          <a:latin typeface="DM Sans"/>
                          <a:ea typeface="DM Sans"/>
                          <a:cs typeface="DM Sans"/>
                        </a:rPr>
                        <a:t>Relationship risk</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Missing access or only one active contact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Who else needs to trust the recommendation?</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37053F55-1C16-434C-80B4-D688BE008459}"/>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8EE4EA53-8512-4669-B6DC-DEFD794D3E30}"/>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04 / 10</a:t>
            </a:r>
          </a:p>
        </p:txBody>
      </p:sp>
    </p:spTree>
    <p:extLst>
      <p:ext uri="{BB962C8B-B14F-4D97-AF65-F5344CB8AC3E}">
        <p14:creationId xmlns:p14="http://schemas.microsoft.com/office/powerpoint/2010/main" val="140101083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4F7B956-F64A-4CC1-BD40-12AC2AB2D58B}"/>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Decision and paper processes</a:t>
            </a:r>
          </a:p>
        </p:txBody>
      </p:sp>
      <p:sp>
        <p:nvSpPr>
          <p:cNvPr id="2" name="">
            <a:extLst xmlns:a="http://schemas.openxmlformats.org/drawingml/2006/main">
              <a:ext uri="{FF2B5EF4-FFF2-40B4-BE49-F238E27FC236}">
                <a16:creationId xmlns:a16="http://schemas.microsoft.com/office/drawing/2014/main" id="{A4CA1CDD-D67A-4DB1-BD4B-975E8CA5B14D}"/>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 decision to buy still needs a route to signature</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866775">
                <a:tc>
                  <a:txBody>
                    <a:bodyPr>
                      <a:noAutofit/>
                    </a:bodyPr>
                    <a:lstStyle/>
                    <a:p>
                      <a:r>
                        <a:rPr sz="1650" b="1">
                          <a:solidFill>
                            <a:srgbClr val="FFFFFF"/>
                          </a:solidFill>
                          <a:latin typeface="DM Sans"/>
                          <a:ea typeface="DM Sans"/>
                          <a:cs typeface="DM Sans"/>
                        </a:rPr>
                        <a:t>Process</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What to record</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a:t>
                      </a:r>
                    </a:p>
                  </a:txBody>
                  <a:tcPr marL="91440" marR="91440" marT="45720" marB="45720">
                    <a:solidFill>
                      <a:srgbClr val="040B1C"/>
                    </a:solidFill>
                  </a:tcPr>
                </a:tc>
              </a:tr>
              <a:tr h="866775">
                <a:tc>
                  <a:txBody>
                    <a:bodyPr>
                      <a:noAutofit/>
                    </a:bodyPr>
                    <a:lstStyle/>
                    <a:p>
                      <a:r>
                        <a:rPr sz="1650" b="1">
                          <a:solidFill>
                            <a:srgbClr val="1C1E31"/>
                          </a:solidFill>
                          <a:latin typeface="DM Sans"/>
                          <a:ea typeface="DM Sans"/>
                          <a:cs typeface="DM Sans"/>
                        </a:rPr>
                        <a:t>Decision Criteria</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Business, technical and service requirements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Buyer-approved comparison or success criteria</a:t>
                      </a:r>
                    </a:p>
                  </a:txBody>
                  <a:tcPr marL="91440" marR="91440" marT="45720" marB="45720">
                    <a:solidFill>
                      <a:srgbClr val="FFFFFF"/>
                    </a:solidFill>
                  </a:tcPr>
                </a:tc>
              </a:tr>
              <a:tr h="866775">
                <a:tc>
                  <a:txBody>
                    <a:bodyPr>
                      <a:noAutofit/>
                    </a:bodyPr>
                    <a:lstStyle/>
                    <a:p>
                      <a:r>
                        <a:rPr sz="1650" b="1">
                          <a:solidFill>
                            <a:srgbClr val="1C1E31"/>
                          </a:solidFill>
                          <a:latin typeface="DM Sans"/>
                          <a:ea typeface="DM Sans"/>
                          <a:cs typeface="DM Sans"/>
                        </a:rPr>
                        <a:t>Decision Process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Reviewers, decision steps and decision date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Confirmed sequence of internal meetings</a:t>
                      </a:r>
                    </a:p>
                  </a:txBody>
                  <a:tcPr marL="91440" marR="91440" marT="45720" marB="45720">
                    <a:solidFill>
                      <a:srgbClr val="F6F6F8"/>
                    </a:solidFill>
                  </a:tcPr>
                </a:tc>
              </a:tr>
              <a:tr h="866775">
                <a:tc>
                  <a:txBody>
                    <a:bodyPr>
                      <a:noAutofit/>
                    </a:bodyPr>
                    <a:lstStyle/>
                    <a:p>
                      <a:r>
                        <a:rPr sz="1650" b="1">
                          <a:solidFill>
                            <a:srgbClr val="1C1E31"/>
                          </a:solidFill>
                          <a:latin typeface="DM Sans"/>
                          <a:ea typeface="DM Sans"/>
                          <a:cs typeface="DM Sans"/>
                        </a:rPr>
                        <a:t>Paper Process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Procurement, security, legal and signature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Named approvers, document owner and lead times</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B4C49755-732B-4D9F-AFAD-BAE12EF36773}"/>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373ECCD5-FF2A-4BDC-B09A-A9654BB7950B}"/>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05 / 10</a:t>
            </a:r>
          </a:p>
        </p:txBody>
      </p:sp>
    </p:spTree>
    <p:extLst>
      <p:ext uri="{BB962C8B-B14F-4D97-AF65-F5344CB8AC3E}">
        <p14:creationId xmlns:p14="http://schemas.microsoft.com/office/powerpoint/2010/main" val="158561581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4495A65-DBD1-4107-A4C0-D43776856683}"/>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Competition and unresolved risks</a:t>
            </a:r>
          </a:p>
        </p:txBody>
      </p:sp>
      <p:sp>
        <p:nvSpPr>
          <p:cNvPr id="2" name="">
            <a:extLst xmlns:a="http://schemas.openxmlformats.org/drawingml/2006/main">
              <a:ext uri="{FF2B5EF4-FFF2-40B4-BE49-F238E27FC236}">
                <a16:creationId xmlns:a16="http://schemas.microsoft.com/office/drawing/2014/main" id="{5A0D2E36-A038-481E-B506-FAEC7D4CCBA8}"/>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Each risk needs a next action</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693420">
                <a:tc>
                  <a:txBody>
                    <a:bodyPr>
                      <a:noAutofit/>
                    </a:bodyPr>
                    <a:lstStyle/>
                    <a:p>
                      <a:r>
                        <a:rPr sz="1650" b="1">
                          <a:solidFill>
                            <a:srgbClr val="FFFFFF"/>
                          </a:solidFill>
                          <a:latin typeface="DM Sans"/>
                          <a:ea typeface="DM Sans"/>
                          <a:cs typeface="DM Sans"/>
                        </a:rPr>
                        <a:t>Alternative or risk</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Question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Next evidence</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Another vendor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What makes that option attractive?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Decision criteria and the buyer’s comparison</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Internal build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Who would own the work and maintenance?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Capacity, timeline and internal sponsor</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Status quo</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What happens if nothing changes?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Consequences the buyer acknowledges</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Missing stakeholder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Whose approval have we not discussed?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Introduction or an explicit access plan</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E0BEE013-EF8D-4FCC-9C88-3DDEC6930A55}"/>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6BF2A9DB-A125-4DBE-A4AF-C0A364B0ED13}"/>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06 / 10</a:t>
            </a:r>
          </a:p>
        </p:txBody>
      </p:sp>
    </p:spTree>
    <p:extLst>
      <p:ext uri="{BB962C8B-B14F-4D97-AF65-F5344CB8AC3E}">
        <p14:creationId xmlns:p14="http://schemas.microsoft.com/office/powerpoint/2010/main" val="691097928"/>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23A8D18-80DD-4C2D-978E-C27DB5BBBB11}"/>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HubSpot property dictionary</a:t>
            </a:r>
          </a:p>
        </p:txBody>
      </p:sp>
      <p:sp>
        <p:nvSpPr>
          <p:cNvPr id="2" name="">
            <a:extLst xmlns:a="http://schemas.openxmlformats.org/drawingml/2006/main">
              <a:ext uri="{FF2B5EF4-FFF2-40B4-BE49-F238E27FC236}">
                <a16:creationId xmlns:a16="http://schemas.microsoft.com/office/drawing/2014/main" id="{F0BAAF30-D5CC-404C-96C2-CB96E040F73E}"/>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Suggested custom deal properties. Reuse existing equivalents.</a:t>
            </a:r>
          </a:p>
        </p:txBody>
      </p:sp>
      <p:graphicFrame>
        <p:nvGraphicFramePr>
          <p:cNvPr id="10" name=""/>
          <p:cNvGraphicFramePr/>
          <p:nvPr/>
        </p:nvGraphicFramePr>
        <p:xfrm>
          <a:off xmlns:a="http://schemas.openxmlformats.org/drawingml/2006/main" x="685800" y="1943100"/>
          <a:ext xmlns:a="http://schemas.openxmlformats.org/drawingml/2006/main" cx="10820400" cy="3943350"/>
        </p:xfrm>
        <a:graphic xmlns:a="http://schemas.openxmlformats.org/drawingml/2006/main">
          <a:graphicData uri="http://schemas.openxmlformats.org/drawingml/2006/table">
            <a:tbl>
              <a:tblPr/>
              <a:tblGrid>
                <a:gridCol w="3381375"/>
                <a:gridCol w="4667250"/>
                <a:gridCol w="2771775"/>
              </a:tblGrid>
              <a:tr h="438150">
                <a:tc>
                  <a:txBody>
                    <a:bodyPr>
                      <a:noAutofit/>
                    </a:bodyPr>
                    <a:lstStyle/>
                    <a:p>
                      <a:r>
                        <a:rPr sz="1650" b="1">
                          <a:solidFill>
                            <a:srgbClr val="FFFFFF"/>
                          </a:solidFill>
                          <a:latin typeface="DM Sans"/>
                          <a:ea typeface="DM Sans"/>
                          <a:cs typeface="DM Sans"/>
                        </a:rPr>
                        <a:t>Label</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Suggested internal name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Type</a:t>
                      </a:r>
                    </a:p>
                  </a:txBody>
                  <a:tcPr marL="91440" marR="91440" marT="45720" marB="45720">
                    <a:solidFill>
                      <a:srgbClr val="040B1C"/>
                    </a:solidFill>
                  </a:tcPr>
                </a:tc>
              </a:tr>
              <a:tr h="438150">
                <a:tc>
                  <a:txBody>
                    <a:bodyPr>
                      <a:noAutofit/>
                    </a:bodyPr>
                    <a:lstStyle/>
                    <a:p>
                      <a:r>
                        <a:rPr sz="1650" b="1">
                          <a:solidFill>
                            <a:srgbClr val="1C1E31"/>
                          </a:solidFill>
                          <a:latin typeface="DM Sans"/>
                          <a:ea typeface="DM Sans"/>
                          <a:cs typeface="DM Sans"/>
                        </a:rPr>
                        <a:t>Metrics evidence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sw_meddpicc_metrics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Economic Buyer evidence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sw_meddpicc_buyer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Decision Criteria</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sw_meddpicc_criteria</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Decision Process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sw_meddpicc_decision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Paper Process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sw_meddpicc_paper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Pain and consequences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sw_meddpicc_pain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r h="438150">
                <a:tc>
                  <a:txBody>
                    <a:bodyPr>
                      <a:noAutofit/>
                    </a:bodyPr>
                    <a:lstStyle/>
                    <a:p>
                      <a:r>
                        <a:rPr sz="1650" b="1">
                          <a:solidFill>
                            <a:srgbClr val="1C1E31"/>
                          </a:solidFill>
                          <a:latin typeface="DM Sans"/>
                          <a:ea typeface="DM Sans"/>
                          <a:cs typeface="DM Sans"/>
                        </a:rPr>
                        <a:t>Champion evidence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sw_meddpicc_champion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r>
              <a:tr h="438150">
                <a:tc>
                  <a:txBody>
                    <a:bodyPr>
                      <a:noAutofit/>
                    </a:bodyPr>
                    <a:lstStyle/>
                    <a:p>
                      <a:r>
                        <a:rPr sz="1650" b="1">
                          <a:solidFill>
                            <a:srgbClr val="1C1E31"/>
                          </a:solidFill>
                          <a:latin typeface="DM Sans"/>
                          <a:ea typeface="DM Sans"/>
                          <a:cs typeface="DM Sans"/>
                        </a:rPr>
                        <a:t>Competition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sw_meddpicc_competition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1892B0E6-C2B6-4593-BE51-B23143DBFAF1}"/>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87903D32-AB90-4741-A16B-EFE9D8FCA0F1}"/>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07 / 10</a:t>
            </a:r>
          </a:p>
        </p:txBody>
      </p:sp>
    </p:spTree>
    <p:extLst>
      <p:ext uri="{BB962C8B-B14F-4D97-AF65-F5344CB8AC3E}">
        <p14:creationId xmlns:p14="http://schemas.microsoft.com/office/powerpoint/2010/main" val="48843643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C25C663-9F9A-4AFE-9641-99CB967F6093}"/>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Evidence quality and next steps</a:t>
            </a:r>
          </a:p>
        </p:txBody>
      </p:sp>
      <p:sp>
        <p:nvSpPr>
          <p:cNvPr id="2" name="">
            <a:extLst xmlns:a="http://schemas.openxmlformats.org/drawingml/2006/main">
              <a:ext uri="{FF2B5EF4-FFF2-40B4-BE49-F238E27FC236}">
                <a16:creationId xmlns:a16="http://schemas.microsoft.com/office/drawing/2014/main" id="{E2C09CA2-E1E9-44E0-987A-CBFEEE13A9F4}"/>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Separate evidence from the team’s confidence</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577850">
                <a:tc>
                  <a:txBody>
                    <a:bodyPr>
                      <a:noAutofit/>
                    </a:bodyPr>
                    <a:lstStyle/>
                    <a:p>
                      <a:r>
                        <a:rPr sz="1650" b="1">
                          <a:solidFill>
                            <a:srgbClr val="FFFFFF"/>
                          </a:solidFill>
                          <a:latin typeface="DM Sans"/>
                          <a:ea typeface="DM Sans"/>
                          <a:cs typeface="DM Sans"/>
                        </a:rPr>
                        <a:t>Property</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Type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Suggested values or rule</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Evidence status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Dropdown per element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Unknown / Seller hypothesis / Buyer confirmed</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Last reviewed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Date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Date the owner checked the evidence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Next action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Multi-line text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specific action that resolves the main gap</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Action due date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Date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 real date agreed with the owner</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Action owner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HubSpot user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person accountable for the next action</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4E9C7EE5-35E0-4585-9A34-10C07F52B432}"/>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Optional status fields describe evidence quality. They do not calculate a probability of winning.</a:t>
            </a:r>
          </a:p>
        </p:txBody>
      </p:sp>
      <p:sp>
        <p:nvSpPr>
          <p:cNvPr id="5" name="">
            <a:extLst xmlns:a="http://schemas.openxmlformats.org/drawingml/2006/main">
              <a:ext uri="{FF2B5EF4-FFF2-40B4-BE49-F238E27FC236}">
                <a16:creationId xmlns:a16="http://schemas.microsoft.com/office/drawing/2014/main" id="{EE5FA03A-6FA6-44E5-9C04-101BBA59DF17}"/>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783FBC87-D53B-4222-9F2D-E5293F79936F}"/>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08 / 10</a:t>
            </a:r>
          </a:p>
        </p:txBody>
      </p:sp>
    </p:spTree>
    <p:extLst>
      <p:ext uri="{BB962C8B-B14F-4D97-AF65-F5344CB8AC3E}">
        <p14:creationId xmlns:p14="http://schemas.microsoft.com/office/powerpoint/2010/main" val="133150770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9DF2EAF-7206-46D3-95A5-70B52C2113FD}"/>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Stage evidence requirements</a:t>
            </a:r>
          </a:p>
        </p:txBody>
      </p:sp>
      <p:sp>
        <p:nvSpPr>
          <p:cNvPr id="2" name="">
            <a:extLst xmlns:a="http://schemas.openxmlformats.org/drawingml/2006/main">
              <a:ext uri="{FF2B5EF4-FFF2-40B4-BE49-F238E27FC236}">
                <a16:creationId xmlns:a16="http://schemas.microsoft.com/office/drawing/2014/main" id="{D012D932-EDC5-4C15-8812-A16EEED69B2A}"/>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Example gates to adapt to your pipeline</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693420">
                <a:tc>
                  <a:txBody>
                    <a:bodyPr>
                      <a:noAutofit/>
                    </a:bodyPr>
                    <a:lstStyle/>
                    <a:p>
                      <a:r>
                        <a:rPr sz="1650" b="1">
                          <a:solidFill>
                            <a:srgbClr val="FFFFFF"/>
                          </a:solidFill>
                          <a:latin typeface="DM Sans"/>
                          <a:ea typeface="DM Sans"/>
                          <a:cs typeface="DM Sans"/>
                        </a:rPr>
                        <a:t>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 before moving on</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Discovery</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Buyer confirms the problem and agrees a useful next step.</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Evaluation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Impact, requirements and stakeholders are sufficiently understood to test the solution.</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Buyer confirms the evaluation result, approval path and remaining issues.</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Contracting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Commercial terms, paper process and intended signature date are clear.</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8C0A2591-C103-41D1-9817-F8F5E6D323A2}"/>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Require the minimum evidence that supports the next stage. Review exceptions with a manager.</a:t>
            </a:r>
          </a:p>
        </p:txBody>
      </p:sp>
      <p:sp>
        <p:nvSpPr>
          <p:cNvPr id="5" name="">
            <a:extLst xmlns:a="http://schemas.openxmlformats.org/drawingml/2006/main">
              <a:ext uri="{FF2B5EF4-FFF2-40B4-BE49-F238E27FC236}">
                <a16:creationId xmlns:a16="http://schemas.microsoft.com/office/drawing/2014/main" id="{516A3B54-63A1-41DB-B2BD-E3E6FDA40B87}"/>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23BB4998-6349-492E-BE77-0C4539559E14}"/>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09 / 10</a:t>
            </a:r>
          </a:p>
        </p:txBody>
      </p:sp>
    </p:spTree>
    <p:extLst>
      <p:ext uri="{BB962C8B-B14F-4D97-AF65-F5344CB8AC3E}">
        <p14:creationId xmlns:p14="http://schemas.microsoft.com/office/powerpoint/2010/main" val="68093848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C1D9A29-3349-4660-8915-3069B82B49F9}"/>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Deal review worksheet</a:t>
            </a:r>
          </a:p>
        </p:txBody>
      </p:sp>
      <p:sp>
        <p:nvSpPr>
          <p:cNvPr id="2" name="">
            <a:extLst xmlns:a="http://schemas.openxmlformats.org/drawingml/2006/main">
              <a:ext uri="{FF2B5EF4-FFF2-40B4-BE49-F238E27FC236}">
                <a16:creationId xmlns:a16="http://schemas.microsoft.com/office/drawing/2014/main" id="{7B212612-DC5E-4AC5-88F8-62895F7C2B02}"/>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Replace the example prompts in a weekly review</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Review item</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Your deal</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Deal and owner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[Deal name]  [Owner]</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Buyer outcome and date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[Desired result]  [Buyer deadline]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Main evidence gap</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[What do we still need the buyer to confirm?]</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Next action and accountable owner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[Action]  [Owner]  [Due date]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Manager 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[Continue / investigate / pause / close]  [Reason]</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347BF17A-824F-4B2B-9A6D-6B7F3957FC53}"/>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Start with five live deals, compare the evidence, and adjust the fields before a full rollout.</a:t>
            </a:r>
          </a:p>
        </p:txBody>
      </p:sp>
      <p:sp>
        <p:nvSpPr>
          <p:cNvPr id="5" name="">
            <a:extLst xmlns:a="http://schemas.openxmlformats.org/drawingml/2006/main">
              <a:ext uri="{FF2B5EF4-FFF2-40B4-BE49-F238E27FC236}">
                <a16:creationId xmlns:a16="http://schemas.microsoft.com/office/drawing/2014/main" id="{C3369F7D-3E48-45BA-9BE6-30A5E0665395}"/>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E164472B-426F-47FC-8976-71D4D6F9234A}"/>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10 / 10</a:t>
            </a:r>
          </a:p>
        </p:txBody>
      </p:sp>
    </p:spTree>
    <p:extLst>
      <p:ext uri="{BB962C8B-B14F-4D97-AF65-F5344CB8AC3E}">
        <p14:creationId xmlns:p14="http://schemas.microsoft.com/office/powerpoint/2010/main" val="20243953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2026-09-11T06:21:33.1980000Z</dcterms:created>
  <dcterms:modified xsi:type="dcterms:W3CDTF">2026-09-11T06:21:33.1980000Z</dcterms:modified>
</coreProperties>
</file>