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3f21dd5e4314bbd" /><Relationship Type="http://schemas.openxmlformats.org/officeDocument/2006/relationships/extended-properties" Target="/docProps/app.xml" Id="Rbd379bb9164f43c0" /><Relationship Type="http://schemas.openxmlformats.org/officeDocument/2006/relationships/officeDocument" Target="/ppt/presentation.xml" Id="Rae9de5e1fd6d45bb" /></Relationships>
</file>

<file path=ppt/presentation.xml><?xml version="1.0" encoding="utf-8"?>
<p:presentation xmlns:p="http://schemas.openxmlformats.org/presentationml/2006/main">
  <p:sldMasterIdLst>
    <p:sldMasterId xmlns:r="http://schemas.openxmlformats.org/officeDocument/2006/relationships" id="2147483648" r:id="R2bd5953715444628"/>
  </p:sldMasterIdLst>
  <p:notesMasterIdLst>
    <p:notesMasterId xmlns:r="http://schemas.openxmlformats.org/officeDocument/2006/relationships" r:id="Rd6021f5f456147b2"/>
  </p:notesMasterIdLst>
  <p:sldIdLst>
    <p:sldId xmlns:r="http://schemas.openxmlformats.org/officeDocument/2006/relationships" id="256" r:id="R1c85d17d40e14c95"/>
    <p:sldId xmlns:r="http://schemas.openxmlformats.org/officeDocument/2006/relationships" id="257" r:id="R9883425427624e63"/>
    <p:sldId xmlns:r="http://schemas.openxmlformats.org/officeDocument/2006/relationships" id="258" r:id="Rde3600d88a744202"/>
    <p:sldId xmlns:r="http://schemas.openxmlformats.org/officeDocument/2006/relationships" id="259" r:id="Ra7437919698542fb"/>
    <p:sldId xmlns:r="http://schemas.openxmlformats.org/officeDocument/2006/relationships" id="260" r:id="R85be3208034b4f1a"/>
    <p:sldId xmlns:r="http://schemas.openxmlformats.org/officeDocument/2006/relationships" id="261" r:id="R7597979908fd4670"/>
    <p:sldId xmlns:r="http://schemas.openxmlformats.org/officeDocument/2006/relationships" id="262" r:id="Rbd5b5b03fcc24c13"/>
    <p:sldId xmlns:r="http://schemas.openxmlformats.org/officeDocument/2006/relationships" id="263" r:id="R675c955623034f1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553075c0c814630" /><Relationship Type="http://schemas.openxmlformats.org/officeDocument/2006/relationships/slideMaster" Target="/ppt/slideMasters/slideMaster1.xml" Id="R2bd5953715444628" /><Relationship Type="http://schemas.openxmlformats.org/officeDocument/2006/relationships/notesMaster" Target="/ppt/notesMasters/notesMaster1.xml" Id="Rd6021f5f456147b2" /><Relationship Type="http://schemas.openxmlformats.org/officeDocument/2006/relationships/presProps" Target="/ppt/presProps.xml" Id="Rea21299eaa8e40e5" /><Relationship Type="http://schemas.openxmlformats.org/officeDocument/2006/relationships/tableStyles" Target="/ppt/tableStyles.xml" Id="R1c26f4557fcb4eba" /><Relationship Type="http://schemas.openxmlformats.org/officeDocument/2006/relationships/slide" Target="/ppt/slides/slide1.xml" Id="R1c85d17d40e14c95" /><Relationship Type="http://schemas.openxmlformats.org/officeDocument/2006/relationships/slide" Target="/ppt/slides/slide2.xml" Id="R9883425427624e63" /><Relationship Type="http://schemas.openxmlformats.org/officeDocument/2006/relationships/slide" Target="/ppt/slides/slide3.xml" Id="Rde3600d88a744202" /><Relationship Type="http://schemas.openxmlformats.org/officeDocument/2006/relationships/slide" Target="/ppt/slides/slide4.xml" Id="Ra7437919698542fb" /><Relationship Type="http://schemas.openxmlformats.org/officeDocument/2006/relationships/slide" Target="/ppt/slides/slide5.xml" Id="R85be3208034b4f1a" /><Relationship Type="http://schemas.openxmlformats.org/officeDocument/2006/relationships/slide" Target="/ppt/slides/slide6.xml" Id="R7597979908fd4670" /><Relationship Type="http://schemas.openxmlformats.org/officeDocument/2006/relationships/slide" Target="/ppt/slides/slide7.xml" Id="Rbd5b5b03fcc24c13" /><Relationship Type="http://schemas.openxmlformats.org/officeDocument/2006/relationships/slide" Target="/ppt/slides/slide8.xml" Id="R675c955623034f1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fd94eb0da304ee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40ae54dd03e4e55" /><Relationship Type="http://schemas.openxmlformats.org/officeDocument/2006/relationships/notesMaster" Target="/ppt/notesMasters/notesMaster1.xml" Id="Rbf87db99e21c4e57" /></Relationships>
</file>

<file path=ppt/notesSlides/_rels/notesSlide2.xml.rels>&#65279;<?xml version="1.0" encoding="utf-8"?><Relationships xmlns="http://schemas.openxmlformats.org/package/2006/relationships"><Relationship Type="http://schemas.openxmlformats.org/officeDocument/2006/relationships/slide" Target="/ppt/slides/slide2.xml" Id="R91c41cca581048f8" /><Relationship Type="http://schemas.openxmlformats.org/officeDocument/2006/relationships/notesMaster" Target="/ppt/notesMasters/notesMaster1.xml" Id="R23be4750852d4041" /></Relationships>
</file>

<file path=ppt/notesSlides/_rels/notesSlide3.xml.rels>&#65279;<?xml version="1.0" encoding="utf-8"?><Relationships xmlns="http://schemas.openxmlformats.org/package/2006/relationships"><Relationship Type="http://schemas.openxmlformats.org/officeDocument/2006/relationships/slide" Target="/ppt/slides/slide3.xml" Id="Rc7c0879a22c1411b" /><Relationship Type="http://schemas.openxmlformats.org/officeDocument/2006/relationships/notesMaster" Target="/ppt/notesMasters/notesMaster1.xml" Id="R773a2fce16dd493e" /></Relationships>
</file>

<file path=ppt/notesSlides/_rels/notesSlide4.xml.rels>&#65279;<?xml version="1.0" encoding="utf-8"?><Relationships xmlns="http://schemas.openxmlformats.org/package/2006/relationships"><Relationship Type="http://schemas.openxmlformats.org/officeDocument/2006/relationships/slide" Target="/ppt/slides/slide4.xml" Id="R71060a26947d47a8" /><Relationship Type="http://schemas.openxmlformats.org/officeDocument/2006/relationships/notesMaster" Target="/ppt/notesMasters/notesMaster1.xml" Id="R473404efde91429e" /></Relationships>
</file>

<file path=ppt/notesSlides/_rels/notesSlide5.xml.rels>&#65279;<?xml version="1.0" encoding="utf-8"?><Relationships xmlns="http://schemas.openxmlformats.org/package/2006/relationships"><Relationship Type="http://schemas.openxmlformats.org/officeDocument/2006/relationships/slide" Target="/ppt/slides/slide5.xml" Id="R0caeea784ec74d43" /><Relationship Type="http://schemas.openxmlformats.org/officeDocument/2006/relationships/notesMaster" Target="/ppt/notesMasters/notesMaster1.xml" Id="R5f9263d8d5a346d2" /></Relationships>
</file>

<file path=ppt/notesSlides/_rels/notesSlide6.xml.rels>&#65279;<?xml version="1.0" encoding="utf-8"?><Relationships xmlns="http://schemas.openxmlformats.org/package/2006/relationships"><Relationship Type="http://schemas.openxmlformats.org/officeDocument/2006/relationships/slide" Target="/ppt/slides/slide6.xml" Id="R3077ea60c53c4f75" /><Relationship Type="http://schemas.openxmlformats.org/officeDocument/2006/relationships/notesMaster" Target="/ppt/notesMasters/notesMaster1.xml" Id="R10a88a38b55b4a5e" /></Relationships>
</file>

<file path=ppt/notesSlides/_rels/notesSlide7.xml.rels>&#65279;<?xml version="1.0" encoding="utf-8"?><Relationships xmlns="http://schemas.openxmlformats.org/package/2006/relationships"><Relationship Type="http://schemas.openxmlformats.org/officeDocument/2006/relationships/slide" Target="/ppt/slides/slide7.xml" Id="Ra3e11aa65a9e4be8" /><Relationship Type="http://schemas.openxmlformats.org/officeDocument/2006/relationships/notesMaster" Target="/ppt/notesMasters/notesMaster1.xml" Id="Red45ea013c3241d2" /></Relationships>
</file>

<file path=ppt/notesSlides/_rels/notesSlide8.xml.rels>&#65279;<?xml version="1.0" encoding="utf-8"?><Relationships xmlns="http://schemas.openxmlformats.org/package/2006/relationships"><Relationship Type="http://schemas.openxmlformats.org/officeDocument/2006/relationships/slide" Target="/ppt/slides/slide8.xml" Id="R859fa11fd40b4e28" /><Relationship Type="http://schemas.openxmlformats.org/officeDocument/2006/relationships/notesMaster" Target="/ppt/notesMasters/notesMaster1.xml" Id="R8651cc90442649d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this editable framework with your team. Replace the sample content with your own definitions and evidence.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one pipeline for a shared process. Separate pipelines for genuinely different buying journeys, not just territories or rep teams. Use properties and filtered views when the stage definitions remain the same. Agree how to represent expansions and renewals before mixing their values with new business.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is a sample pipeline. Some teams need fewer stages and some need an additional technical validation stage. Sending a proposal is seller activity. Decide what buyer evidence makes it a meaningful stage transition. A won policy may require a countersigned contract or another finance-approved booking event.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Review five recent won and lost deals to identify the evidence that really distinguishes this stage. Do not use arbitrary activity volume as a proxy for a buying decision. Set aging review thresholds from your process and historical data, then adjust as you learn.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native fields where they already meet the need. Create custom properties only when definitions differ. Subscription requirements vary by feature. A UI stage requirement may not govern updates from every API, import or automation route. Include those routes in testing and monitor missing evidence.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Calibrate open-stage probabilities using the share of comparable deals that reached that stage and eventually won over an adequate observation window. Forecast category and deal stage answer different questions. Do not automatically call every contracting deal Commit. Check buyer approvals, signature timing and unresolved issues.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deal with no buyer next step may need a review even when the close date is still in the future. Track renewal and expansion motions explicitly. Distinguish closed-period win rate from cohort conversion. Never add MRR, ACV and total contract value together without normalizing the basis.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Keep a versioned record of stage definitions and mapping changes so reports remain interpretable. Explain every change to reps before rollout. Use the companion RevOps Metrics Tracker and MEDDPICC or SPICED deck where appropriate.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ab2ac543ed043b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7bca8d314754fdc" /><Relationship Type="http://schemas.openxmlformats.org/officeDocument/2006/relationships/slideLayout" Target="/ppt/slideLayouts/slideLayout1.xml" Id="R956e9bcfcc744f9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56e9bcfcc744f9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c0c24e9b183241fa" /><Relationship Type="http://schemas.openxmlformats.org/officeDocument/2006/relationships/image" Target="/ppt/media/image.png" Id="Rff633106db124736" /><Relationship Type="http://schemas.openxmlformats.org/officeDocument/2006/relationships/notesSlide" Target="/ppt/notesSlides/notesSlide1.xml" Id="R351e006593af47e9"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8352ad03d9814d35" /><Relationship Type="http://schemas.openxmlformats.org/officeDocument/2006/relationships/notesSlide" Target="/ppt/notesSlides/notesSlide2.xml" Id="R27174091cbc0481a"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5c1dd8b9512e43cd" /><Relationship Type="http://schemas.openxmlformats.org/officeDocument/2006/relationships/notesSlide" Target="/ppt/notesSlides/notesSlide3.xml" Id="Rb626cb5f9ef04a4b"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0b3845c78d1644c9" /><Relationship Type="http://schemas.openxmlformats.org/officeDocument/2006/relationships/notesSlide" Target="/ppt/notesSlides/notesSlide4.xml" Id="R9d77e47ab7a24530"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c5aae96f86c84985" /><Relationship Type="http://schemas.openxmlformats.org/officeDocument/2006/relationships/notesSlide" Target="/ppt/notesSlides/notesSlide5.xml" Id="R9742c0ca3f104986"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1b26e4571f6b4a2b" /><Relationship Type="http://schemas.openxmlformats.org/officeDocument/2006/relationships/notesSlide" Target="/ppt/notesSlides/notesSlide6.xml" Id="Rcf17092eae85436d"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0b8e652596074911" /><Relationship Type="http://schemas.openxmlformats.org/officeDocument/2006/relationships/notesSlide" Target="/ppt/notesSlides/notesSlide7.xml" Id="Ra11d0dd5609645df"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b1176a5be0944369" /><Relationship Type="http://schemas.openxmlformats.org/officeDocument/2006/relationships/notesSlide" Target="/ppt/notesSlides/notesSlide8.xml" Id="R95cc0c0e81574b23" /></Relationships>
</file>

<file path=ppt/slides/slide1.xml><?xml version="1.0" encoding="utf-8"?>
<p:sld xmlns:p="http://schemas.openxmlformats.org/presentationml/2006/main">
  <p:cSld>
    <p:bg>
      <p:bgPr>
        <a:solidFill xmlns:a="http://schemas.openxmlformats.org/drawingml/2006/main">
          <a:srgbClr val="040B1C"/>
        </a:solidFill>
      </p:bgPr>
    </p:bg>
    <p:spTree>
      <p:nvGrpSpPr>
        <p:cNvPr id="1" name=""/>
        <p:cNvGrpSpPr/>
        <p:nvPr/>
      </p:nvGrpSpPr>
      <p:grpSpPr>
        <a:xfrm xmlns:a="http://schemas.openxmlformats.org/drawingml/2006/main"/>
      </p:grpSpPr>
      <p:pic>
        <p:nvPicPr>
          <p:cNvPr id="7" name=""/>
          <p:cNvPicPr>
            <a:picLocks xmlns:a="http://schemas.openxmlformats.org/drawingml/2006/main" noChangeAspect="1"/>
          </p:cNvPicPr>
          <p:nvPr/>
        </p:nvPicPr>
        <p:blipFill>
          <a:blip xmlns:r="http://schemas.openxmlformats.org/officeDocument/2006/relationships" xmlns:a="http://schemas.openxmlformats.org/drawingml/2006/main" r:embed="Rff633106db124736"/>
          <a:stretch xmlns:a="http://schemas.openxmlformats.org/drawingml/2006/main"/>
        </p:blipFill>
        <p:spPr>
          <a:xfrm xmlns:a="http://schemas.openxmlformats.org/drawingml/2006/main">
            <a:off x="628650" y="477197"/>
            <a:ext cx="2190750" cy="512456"/>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4B4FB182-20BF-4D19-83A4-E33660FE2C82}"/>
              </a:ext>
            </a:extLst>
          </p:cNvPr>
          <p:cNvSpPr>
            <a:spLocks xmlns:a="http://schemas.openxmlformats.org/drawingml/2006/main" noGrp="1"/>
          </p:cNvSpPr>
          <p:nvPr/>
        </p:nvSpPr>
        <p:spPr>
          <a:xfrm xmlns:a="http://schemas.openxmlformats.org/drawingml/2006/main">
            <a:off x="685800" y="2095500"/>
            <a:ext cx="1082040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4800" b="0">
                <a:solidFill>
                  <a:srgbClr val="FFFFFF"/>
                </a:solidFill>
                <a:latin typeface="Plus Jakarta Sans ExtraBold"/>
                <a:ea typeface="Plus Jakarta Sans ExtraBold"/>
                <a:cs typeface="Plus Jakarta Sans ExtraBold"/>
              </a:defRPr>
            </a:pPr>
            <a:r>
              <a:rPr sz="4800" b="0">
                <a:solidFill>
                  <a:srgbClr val="FFFFFF"/>
                </a:solidFill>
                <a:latin typeface="Plus Jakarta Sans ExtraBold"/>
                <a:ea typeface="Plus Jakarta Sans ExtraBold"/>
                <a:cs typeface="Plus Jakarta Sans ExtraBold"/>
              </a:rPr>
              <a:t>Sales Process</a:t>
            </a:r>
          </a:p>
          <a:p xmlns:a="http://schemas.openxmlformats.org/drawingml/2006/main">
            <a:pPr>
              <a:buNone/>
              <a:defRPr sz="4800" b="0">
                <a:solidFill>
                  <a:srgbClr val="FFFFFF"/>
                </a:solidFill>
                <a:latin typeface="Plus Jakarta Sans ExtraBold"/>
                <a:ea typeface="Plus Jakarta Sans ExtraBold"/>
                <a:cs typeface="Plus Jakarta Sans ExtraBold"/>
              </a:defRPr>
            </a:pPr>
            <a:r>
              <a:rPr sz="4800" b="0">
                <a:solidFill>
                  <a:srgbClr val="FFFFFF"/>
                </a:solidFill>
                <a:latin typeface="Plus Jakarta Sans ExtraBold"/>
                <a:ea typeface="Plus Jakarta Sans ExtraBold"/>
                <a:cs typeface="Plus Jakarta Sans ExtraBold"/>
              </a:rPr>
              <a:t>and Pipeline Blueprint</a:t>
            </a:r>
          </a:p>
        </p:txBody>
      </p:sp>
      <p:sp>
        <p:nvSpPr>
          <p:cNvPr id="3" name="">
            <a:extLst xmlns:a="http://schemas.openxmlformats.org/drawingml/2006/main">
              <a:ext uri="{FF2B5EF4-FFF2-40B4-BE49-F238E27FC236}">
                <a16:creationId xmlns:a16="http://schemas.microsoft.com/office/drawing/2014/main" id="{FC710F9D-D7A0-47E8-BBD9-CF751A2FBB2C}"/>
              </a:ext>
            </a:extLst>
          </p:cNvPr>
          <p:cNvSpPr>
            <a:spLocks xmlns:a="http://schemas.openxmlformats.org/drawingml/2006/main" noGrp="1"/>
          </p:cNvSpPr>
          <p:nvPr/>
        </p:nvSpPr>
        <p:spPr>
          <a:xfrm xmlns:a="http://schemas.openxmlformats.org/drawingml/2006/main">
            <a:off x="685800" y="4200525"/>
            <a:ext cx="103822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2100" b="0">
                <a:solidFill>
                  <a:srgbClr val="D8E2EF"/>
                </a:solidFill>
                <a:latin typeface="DM Sans"/>
                <a:ea typeface="DM Sans"/>
                <a:cs typeface="DM Sans"/>
              </a:defRPr>
            </a:pPr>
            <a:r>
              <a:rPr sz="2100" b="0">
                <a:solidFill>
                  <a:srgbClr val="D8E2EF"/>
                </a:solidFill>
                <a:latin typeface="DM Sans"/>
                <a:ea typeface="DM Sans"/>
                <a:cs typeface="DM Sans"/>
              </a:rPr>
              <a:t>Stages, evidence and operating rules for HubSpot</a:t>
            </a:r>
          </a:p>
        </p:txBody>
      </p:sp>
      <p:sp>
        <p:nvSpPr>
          <p:cNvPr id="4" name="">
            <a:extLst xmlns:a="http://schemas.openxmlformats.org/drawingml/2006/main">
              <a:ext uri="{FF2B5EF4-FFF2-40B4-BE49-F238E27FC236}">
                <a16:creationId xmlns:a16="http://schemas.microsoft.com/office/drawing/2014/main" id="{B1260F58-D9AD-4506-BFE1-86B22C862DF1}"/>
              </a:ext>
            </a:extLst>
          </p:cNvPr>
          <p:cNvSpPr>
            <a:spLocks xmlns:a="http://schemas.openxmlformats.org/drawingml/2006/main" noGrp="1"/>
          </p:cNvSpPr>
          <p:nvPr/>
        </p:nvSpPr>
        <p:spPr>
          <a:xfrm xmlns:a="http://schemas.openxmlformats.org/drawingml/2006/main">
            <a:off x="685800" y="5943600"/>
            <a:ext cx="71437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BFE937"/>
                </a:solidFill>
                <a:latin typeface="DM Sans"/>
                <a:ea typeface="DM Sans"/>
                <a:cs typeface="DM Sans"/>
              </a:defRPr>
            </a:pPr>
            <a:r>
              <a:rPr sz="1275" b="0">
                <a:solidFill>
                  <a:srgbClr val="BFE937"/>
                </a:solidFill>
                <a:latin typeface="DM Sans"/>
                <a:ea typeface="DM Sans"/>
                <a:cs typeface="DM Sans"/>
              </a:rPr>
              <a:t/>
            </a:r>
          </a:p>
        </p:txBody>
      </p:sp>
      <p:sp>
        <p:nvSpPr>
          <p:cNvPr id="5" name="">
            <a:extLst xmlns:a="http://schemas.openxmlformats.org/drawingml/2006/main">
              <a:ext uri="{FF2B5EF4-FFF2-40B4-BE49-F238E27FC236}">
                <a16:creationId xmlns:a16="http://schemas.microsoft.com/office/drawing/2014/main" id="{FFEA66CD-977C-439F-8B35-D60E1016ECF3}"/>
              </a:ext>
            </a:extLst>
          </p:cNvPr>
          <p:cNvSpPr>
            <a:spLocks xmlns:a="http://schemas.openxmlformats.org/drawingml/2006/main" noGrp="1"/>
          </p:cNvSpPr>
          <p:nvPr/>
        </p:nvSpPr>
        <p:spPr>
          <a:xfrm xmlns:a="http://schemas.openxmlformats.org/drawingml/2006/main">
            <a:off x="9448800" y="5943600"/>
            <a:ext cx="2057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D8E2EF"/>
                </a:solidFill>
                <a:latin typeface="DM Sans"/>
                <a:ea typeface="DM Sans"/>
                <a:cs typeface="DM Sans"/>
              </a:defRPr>
            </a:pPr>
            <a:r>
              <a:rPr sz="1275" b="0">
                <a:solidFill>
                  <a:srgbClr val="D8E2EF"/>
                </a:solidFill>
                <a:latin typeface="DM Sans"/>
                <a:ea typeface="DM Sans"/>
                <a:cs typeface="DM Sans"/>
              </a:rPr>
              <a:t/>
            </a:r>
          </a:p>
        </p:txBody>
      </p:sp>
    </p:spTree>
    <p:extLst>
      <p:ext uri="{BB962C8B-B14F-4D97-AF65-F5344CB8AC3E}">
        <p14:creationId xmlns:p14="http://schemas.microsoft.com/office/powerpoint/2010/main" val="1257130555"/>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B0247CD9-4048-425E-B400-7253E6C69726}"/>
              </a:ext>
            </a:extLst>
          </p:cNvPr>
          <p:cNvSpPr>
            <a:spLocks xmlns:a="http://schemas.openxmlformats.org/drawingml/2006/main" noGrp="1"/>
          </p:cNvSpPr>
          <p:nvPr/>
        </p:nvSpPr>
        <p:spPr>
          <a:xfrm xmlns:a="http://schemas.openxmlformats.org/drawingml/2006/main">
            <a:off x="685800" y="466725"/>
            <a:ext cx="108204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0">
                <a:solidFill>
                  <a:srgbClr val="1C1E31"/>
                </a:solidFill>
                <a:latin typeface="Plus Jakarta Sans ExtraBold"/>
                <a:ea typeface="Plus Jakarta Sans ExtraBold"/>
                <a:cs typeface="Plus Jakarta Sans ExtraBold"/>
              </a:defRPr>
            </a:pPr>
            <a:r>
              <a:rPr sz="3300" b="0">
                <a:solidFill>
                  <a:srgbClr val="1C1E31"/>
                </a:solidFill>
                <a:latin typeface="Plus Jakarta Sans ExtraBold"/>
                <a:ea typeface="Plus Jakarta Sans ExtraBold"/>
                <a:cs typeface="Plus Jakarta Sans ExtraBold"/>
              </a:rPr>
              <a:t>Pipeline design decisions</a:t>
            </a:r>
          </a:p>
        </p:txBody>
      </p:sp>
      <p:sp>
        <p:nvSpPr>
          <p:cNvPr id="2" name="">
            <a:extLst xmlns:a="http://schemas.openxmlformats.org/drawingml/2006/main">
              <a:ext uri="{FF2B5EF4-FFF2-40B4-BE49-F238E27FC236}">
                <a16:creationId xmlns:a16="http://schemas.microsoft.com/office/drawing/2014/main" id="{C8688B34-625B-4E4D-B71C-6843F12703C8}"/>
              </a:ext>
            </a:extLst>
          </p:cNvPr>
          <p:cNvSpPr>
            <a:spLocks xmlns:a="http://schemas.openxmlformats.org/drawingml/2006/main" noGrp="1"/>
          </p:cNvSpPr>
          <p:nvPr/>
        </p:nvSpPr>
        <p:spPr>
          <a:xfrm xmlns:a="http://schemas.openxmlformats.org/drawingml/2006/main">
            <a:off x="685800" y="1257300"/>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5B5F7D"/>
                </a:solidFill>
                <a:latin typeface="DM Sans"/>
                <a:ea typeface="DM Sans"/>
                <a:cs typeface="DM Sans"/>
              </a:defRPr>
            </a:pPr>
            <a:r>
              <a:rPr sz="1650" b="0">
                <a:solidFill>
                  <a:srgbClr val="5B5F7D"/>
                </a:solidFill>
                <a:latin typeface="DM Sans"/>
                <a:ea typeface="DM Sans"/>
                <a:cs typeface="DM Sans"/>
              </a:rPr>
              <a:t>The operating choices that come before CRM settings</a:t>
            </a:r>
          </a:p>
        </p:txBody>
      </p:sp>
      <p:graphicFrame>
        <p:nvGraphicFramePr>
          <p:cNvPr id="10" name=""/>
          <p:cNvGraphicFramePr/>
          <p:nvPr/>
        </p:nvGraphicFramePr>
        <p:xfrm>
          <a:off xmlns:a="http://schemas.openxmlformats.org/drawingml/2006/main" x="685800" y="1943100"/>
          <a:ext xmlns:a="http://schemas.openxmlformats.org/drawingml/2006/main" cx="10820400" cy="3467100"/>
        </p:xfrm>
        <a:graphic xmlns:a="http://schemas.openxmlformats.org/drawingml/2006/main">
          <a:graphicData uri="http://schemas.openxmlformats.org/drawingml/2006/table">
            <a:tbl>
              <a:tblPr/>
              <a:tblGrid>
                <a:gridCol w="3190875"/>
                <a:gridCol w="7629525"/>
              </a:tblGrid>
              <a:tr h="577850">
                <a:tc>
                  <a:txBody>
                    <a:bodyPr>
                      <a:noAutofit/>
                    </a:bodyPr>
                    <a:lstStyle/>
                    <a:p>
                      <a:r>
                        <a:rPr sz="1650" b="1">
                          <a:solidFill>
                            <a:srgbClr val="FFFFFF"/>
                          </a:solidFill>
                          <a:latin typeface="DM Sans"/>
                          <a:ea typeface="DM Sans"/>
                          <a:cs typeface="DM Sans"/>
                        </a:rPr>
                        <a:t>Decision</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Your starting point</a:t>
                      </a:r>
                    </a:p>
                  </a:txBody>
                  <a:tcPr marL="91440" marR="91440" marT="45720" marB="45720">
                    <a:solidFill>
                      <a:srgbClr val="040B1C"/>
                    </a:solidFill>
                  </a:tcPr>
                </a:tc>
              </a:tr>
              <a:tr h="577850">
                <a:tc>
                  <a:txBody>
                    <a:bodyPr>
                      <a:noAutofit/>
                    </a:bodyPr>
                    <a:lstStyle/>
                    <a:p>
                      <a:r>
                        <a:rPr sz="1650" b="1">
                          <a:solidFill>
                            <a:srgbClr val="1C1E31"/>
                          </a:solidFill>
                          <a:latin typeface="DM Sans"/>
                          <a:ea typeface="DM Sans"/>
                          <a:cs typeface="DM Sans"/>
                        </a:rPr>
                        <a:t>Sales motion</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[New business / expansion / renewal]</a:t>
                      </a:r>
                    </a:p>
                  </a:txBody>
                  <a:tcPr marL="91440" marR="91440" marT="45720" marB="45720">
                    <a:solidFill>
                      <a:srgbClr val="FFFFFF"/>
                    </a:solidFill>
                  </a:tcPr>
                </a:tc>
              </a:tr>
              <a:tr h="577850">
                <a:tc>
                  <a:txBody>
                    <a:bodyPr>
                      <a:noAutofit/>
                    </a:bodyPr>
                    <a:lstStyle/>
                    <a:p>
                      <a:r>
                        <a:rPr sz="1650" b="1">
                          <a:solidFill>
                            <a:srgbClr val="1C1E31"/>
                          </a:solidFill>
                          <a:latin typeface="DM Sans"/>
                          <a:ea typeface="DM Sans"/>
                          <a:cs typeface="DM Sans"/>
                        </a:rPr>
                        <a:t>Deal creation</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[What evidence means a real opportunity exists?]</a:t>
                      </a:r>
                    </a:p>
                  </a:txBody>
                  <a:tcPr marL="91440" marR="91440" marT="45720" marB="45720">
                    <a:solidFill>
                      <a:srgbClr val="F6F6F8"/>
                    </a:solidFill>
                  </a:tcPr>
                </a:tc>
              </a:tr>
              <a:tr h="577850">
                <a:tc>
                  <a:txBody>
                    <a:bodyPr>
                      <a:noAutofit/>
                    </a:bodyPr>
                    <a:lstStyle/>
                    <a:p>
                      <a:r>
                        <a:rPr sz="1650" b="1">
                          <a:solidFill>
                            <a:srgbClr val="1C1E31"/>
                          </a:solidFill>
                          <a:latin typeface="DM Sans"/>
                          <a:ea typeface="DM Sans"/>
                          <a:cs typeface="DM Sans"/>
                        </a:rPr>
                        <a:t>Commercial value</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[ACV / TCV / one-time value]  [Currency]</a:t>
                      </a:r>
                    </a:p>
                  </a:txBody>
                  <a:tcPr marL="91440" marR="91440" marT="45720" marB="45720">
                    <a:solidFill>
                      <a:srgbClr val="FFFFFF"/>
                    </a:solidFill>
                  </a:tcPr>
                </a:tc>
              </a:tr>
              <a:tr h="577850">
                <a:tc>
                  <a:txBody>
                    <a:bodyPr>
                      <a:noAutofit/>
                    </a:bodyPr>
                    <a:lstStyle/>
                    <a:p>
                      <a:r>
                        <a:rPr sz="1650" b="1">
                          <a:solidFill>
                            <a:srgbClr val="1C1E31"/>
                          </a:solidFill>
                          <a:latin typeface="DM Sans"/>
                          <a:ea typeface="DM Sans"/>
                          <a:cs typeface="DM Sans"/>
                        </a:rPr>
                        <a:t>Distinct pipelines</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[Which processes genuinely need different stages?]</a:t>
                      </a:r>
                    </a:p>
                  </a:txBody>
                  <a:tcPr marL="91440" marR="91440" marT="45720" marB="45720">
                    <a:solidFill>
                      <a:srgbClr val="F6F6F8"/>
                    </a:solidFill>
                  </a:tcPr>
                </a:tc>
              </a:tr>
              <a:tr h="577850">
                <a:tc>
                  <a:txBody>
                    <a:bodyPr>
                      <a:noAutofit/>
                    </a:bodyPr>
                    <a:lstStyle/>
                    <a:p>
                      <a:r>
                        <a:rPr sz="1650" b="1">
                          <a:solidFill>
                            <a:srgbClr val="1C1E31"/>
                          </a:solidFill>
                          <a:latin typeface="DM Sans"/>
                          <a:ea typeface="DM Sans"/>
                          <a:cs typeface="DM Sans"/>
                        </a:rPr>
                        <a:t>Review ownership</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[Manager]  [Review cadence]  [Exception owner]</a:t>
                      </a:r>
                    </a:p>
                  </a:txBody>
                  <a:tcPr marL="91440" marR="91440" marT="45720" marB="45720">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100D3FCC-F623-4171-875A-4DA2804BDA3E}"/>
              </a:ext>
            </a:extLst>
          </p:cNvPr>
          <p:cNvSpPr>
            <a:spLocks xmlns:a="http://schemas.openxmlformats.org/drawingml/2006/main" noGrp="1"/>
          </p:cNvSpPr>
          <p:nvPr/>
        </p:nvSpPr>
        <p:spPr>
          <a:xfrm xmlns:a="http://schemas.openxmlformats.org/drawingml/2006/main">
            <a:off x="685800" y="6400800"/>
            <a:ext cx="190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
            </a:r>
          </a:p>
        </p:txBody>
      </p:sp>
      <p:sp>
        <p:nvSpPr>
          <p:cNvPr id="5" name="">
            <a:extLst xmlns:a="http://schemas.openxmlformats.org/drawingml/2006/main">
              <a:ext uri="{FF2B5EF4-FFF2-40B4-BE49-F238E27FC236}">
                <a16:creationId xmlns:a16="http://schemas.microsoft.com/office/drawing/2014/main" id="{0DA3A0E8-C9CD-4F01-A7D4-61E77FB2AB27}"/>
              </a:ext>
            </a:extLst>
          </p:cNvPr>
          <p:cNvSpPr>
            <a:spLocks xmlns:a="http://schemas.openxmlformats.org/drawingml/2006/main" noGrp="1"/>
          </p:cNvSpPr>
          <p:nvPr/>
        </p:nvSpPr>
        <p:spPr>
          <a:xfrm xmlns:a="http://schemas.openxmlformats.org/drawingml/2006/main">
            <a:off x="10591800" y="6400800"/>
            <a:ext cx="914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02 / 8</a:t>
            </a:r>
          </a:p>
        </p:txBody>
      </p:sp>
    </p:spTree>
    <p:extLst>
      <p:ext uri="{BB962C8B-B14F-4D97-AF65-F5344CB8AC3E}">
        <p14:creationId xmlns:p14="http://schemas.microsoft.com/office/powerpoint/2010/main" val="1317558950"/>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C490C79C-764D-4298-8D96-B43525F071EE}"/>
              </a:ext>
            </a:extLst>
          </p:cNvPr>
          <p:cNvSpPr>
            <a:spLocks xmlns:a="http://schemas.openxmlformats.org/drawingml/2006/main" noGrp="1"/>
          </p:cNvSpPr>
          <p:nvPr/>
        </p:nvSpPr>
        <p:spPr>
          <a:xfrm xmlns:a="http://schemas.openxmlformats.org/drawingml/2006/main">
            <a:off x="685800" y="466725"/>
            <a:ext cx="108204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0">
                <a:solidFill>
                  <a:srgbClr val="1C1E31"/>
                </a:solidFill>
                <a:latin typeface="Plus Jakarta Sans ExtraBold"/>
                <a:ea typeface="Plus Jakarta Sans ExtraBold"/>
                <a:cs typeface="Plus Jakarta Sans ExtraBold"/>
              </a:defRPr>
            </a:pPr>
            <a:r>
              <a:rPr sz="3300" b="0">
                <a:solidFill>
                  <a:srgbClr val="1C1E31"/>
                </a:solidFill>
                <a:latin typeface="Plus Jakarta Sans ExtraBold"/>
                <a:ea typeface="Plus Jakarta Sans ExtraBold"/>
                <a:cs typeface="Plus Jakarta Sans ExtraBold"/>
              </a:rPr>
              <a:t>Example opportunity pipeline</a:t>
            </a:r>
          </a:p>
        </p:txBody>
      </p:sp>
      <p:sp>
        <p:nvSpPr>
          <p:cNvPr id="2" name="">
            <a:extLst xmlns:a="http://schemas.openxmlformats.org/drawingml/2006/main">
              <a:ext uri="{FF2B5EF4-FFF2-40B4-BE49-F238E27FC236}">
                <a16:creationId xmlns:a16="http://schemas.microsoft.com/office/drawing/2014/main" id="{6E9B7D43-85FF-48F4-BBDE-649AF219BF3B}"/>
              </a:ext>
            </a:extLst>
          </p:cNvPr>
          <p:cNvSpPr>
            <a:spLocks xmlns:a="http://schemas.openxmlformats.org/drawingml/2006/main" noGrp="1"/>
          </p:cNvSpPr>
          <p:nvPr/>
        </p:nvSpPr>
        <p:spPr>
          <a:xfrm xmlns:a="http://schemas.openxmlformats.org/drawingml/2006/main">
            <a:off x="685800" y="1257300"/>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5B5F7D"/>
                </a:solidFill>
                <a:latin typeface="DM Sans"/>
                <a:ea typeface="DM Sans"/>
                <a:cs typeface="DM Sans"/>
              </a:defRPr>
            </a:pPr>
            <a:r>
              <a:rPr sz="1650" b="0">
                <a:solidFill>
                  <a:srgbClr val="5B5F7D"/>
                </a:solidFill>
                <a:latin typeface="DM Sans"/>
                <a:ea typeface="DM Sans"/>
                <a:cs typeface="DM Sans"/>
              </a:rPr>
              <a:t>Stages describe buyer progress</a:t>
            </a:r>
          </a:p>
        </p:txBody>
      </p:sp>
      <p:graphicFrame>
        <p:nvGraphicFramePr>
          <p:cNvPr id="10" name=""/>
          <p:cNvGraphicFramePr/>
          <p:nvPr/>
        </p:nvGraphicFramePr>
        <p:xfrm>
          <a:off xmlns:a="http://schemas.openxmlformats.org/drawingml/2006/main" x="685800" y="1943100"/>
          <a:ext xmlns:a="http://schemas.openxmlformats.org/drawingml/2006/main" cx="10820400" cy="3467100"/>
        </p:xfrm>
        <a:graphic xmlns:a="http://schemas.openxmlformats.org/drawingml/2006/main">
          <a:graphicData uri="http://schemas.openxmlformats.org/drawingml/2006/table">
            <a:tbl>
              <a:tblPr/>
              <a:tblGrid>
                <a:gridCol w="2552700"/>
                <a:gridCol w="4191000"/>
                <a:gridCol w="4076700"/>
              </a:tblGrid>
              <a:tr h="495300">
                <a:tc>
                  <a:txBody>
                    <a:bodyPr>
                      <a:noAutofit/>
                    </a:bodyPr>
                    <a:lstStyle/>
                    <a:p>
                      <a:r>
                        <a:rPr sz="1650" b="1">
                          <a:solidFill>
                            <a:srgbClr val="FFFFFF"/>
                          </a:solidFill>
                          <a:latin typeface="DM Sans"/>
                          <a:ea typeface="DM Sans"/>
                          <a:cs typeface="DM Sans"/>
                        </a:rPr>
                        <a:t>Stage</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Purpose</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Exit evidence</a:t>
                      </a:r>
                    </a:p>
                  </a:txBody>
                  <a:tcPr marL="91440" marR="91440" marT="45720" marB="45720">
                    <a:solidFill>
                      <a:srgbClr val="040B1C"/>
                    </a:solidFill>
                  </a:tcPr>
                </a:tc>
              </a:tr>
              <a:tr h="495300">
                <a:tc>
                  <a:txBody>
                    <a:bodyPr>
                      <a:noAutofit/>
                    </a:bodyPr>
                    <a:lstStyle/>
                    <a:p>
                      <a:r>
                        <a:rPr sz="1650" b="1">
                          <a:solidFill>
                            <a:srgbClr val="1C1E31"/>
                          </a:solidFill>
                          <a:latin typeface="DM Sans"/>
                          <a:ea typeface="DM Sans"/>
                          <a:cs typeface="DM Sans"/>
                        </a:rPr>
                        <a:t>Discovery</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Understand the problem.</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Buyer confirms a need and useful next step.</a:t>
                      </a:r>
                    </a:p>
                  </a:txBody>
                  <a:tcPr marL="91440" marR="91440" marT="45720" marB="45720">
                    <a:solidFill>
                      <a:srgbClr val="FFFFFF"/>
                    </a:solidFill>
                  </a:tcPr>
                </a:tc>
              </a:tr>
              <a:tr h="495300">
                <a:tc>
                  <a:txBody>
                    <a:bodyPr>
                      <a:noAutofit/>
                    </a:bodyPr>
                    <a:lstStyle/>
                    <a:p>
                      <a:r>
                        <a:rPr sz="1650" b="1">
                          <a:solidFill>
                            <a:srgbClr val="1C1E31"/>
                          </a:solidFill>
                          <a:latin typeface="DM Sans"/>
                          <a:ea typeface="DM Sans"/>
                          <a:cs typeface="DM Sans"/>
                        </a:rPr>
                        <a:t>Evaluation</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Assess a relevant solution.</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Buyer reviews it against agreed criteria.</a:t>
                      </a:r>
                    </a:p>
                  </a:txBody>
                  <a:tcPr marL="91440" marR="91440" marT="45720" marB="45720">
                    <a:solidFill>
                      <a:srgbClr val="F6F6F8"/>
                    </a:solidFill>
                  </a:tcPr>
                </a:tc>
              </a:tr>
              <a:tr h="495300">
                <a:tc>
                  <a:txBody>
                    <a:bodyPr>
                      <a:noAutofit/>
                    </a:bodyPr>
                    <a:lstStyle/>
                    <a:p>
                      <a:r>
                        <a:rPr sz="1650" b="1">
                          <a:solidFill>
                            <a:srgbClr val="1C1E31"/>
                          </a:solidFill>
                          <a:latin typeface="DM Sans"/>
                          <a:ea typeface="DM Sans"/>
                          <a:cs typeface="DM Sans"/>
                        </a:rPr>
                        <a:t>Decision</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Reach an internal choice.</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Stakeholders confirm the chosen approach.</a:t>
                      </a:r>
                    </a:p>
                  </a:txBody>
                  <a:tcPr marL="91440" marR="91440" marT="45720" marB="45720">
                    <a:solidFill>
                      <a:srgbClr val="FFFFFF"/>
                    </a:solidFill>
                  </a:tcPr>
                </a:tc>
              </a:tr>
              <a:tr h="495300">
                <a:tc>
                  <a:txBody>
                    <a:bodyPr>
                      <a:noAutofit/>
                    </a:bodyPr>
                    <a:lstStyle/>
                    <a:p>
                      <a:r>
                        <a:rPr sz="1650" b="1">
                          <a:solidFill>
                            <a:srgbClr val="1C1E31"/>
                          </a:solidFill>
                          <a:latin typeface="DM Sans"/>
                          <a:ea typeface="DM Sans"/>
                          <a:cs typeface="DM Sans"/>
                        </a:rPr>
                        <a:t>Contracting</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Complete commercial approval.</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Required approvals and agreement are complete.</a:t>
                      </a:r>
                    </a:p>
                  </a:txBody>
                  <a:tcPr marL="91440" marR="91440" marT="45720" marB="45720">
                    <a:solidFill>
                      <a:srgbClr val="F6F6F8"/>
                    </a:solidFill>
                  </a:tcPr>
                </a:tc>
              </a:tr>
              <a:tr h="495300">
                <a:tc>
                  <a:txBody>
                    <a:bodyPr>
                      <a:noAutofit/>
                    </a:bodyPr>
                    <a:lstStyle/>
                    <a:p>
                      <a:r>
                        <a:rPr sz="1650" b="1">
                          <a:solidFill>
                            <a:srgbClr val="1C1E31"/>
                          </a:solidFill>
                          <a:latin typeface="DM Sans"/>
                          <a:ea typeface="DM Sans"/>
                          <a:cs typeface="DM Sans"/>
                        </a:rPr>
                        <a:t>Closed Won</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Record a completed sale.</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The deal meets the written booking policy.</a:t>
                      </a:r>
                    </a:p>
                  </a:txBody>
                  <a:tcPr marL="91440" marR="91440" marT="45720" marB="45720">
                    <a:solidFill>
                      <a:srgbClr val="FFFFFF"/>
                    </a:solidFill>
                  </a:tcPr>
                </a:tc>
              </a:tr>
              <a:tr h="495300">
                <a:tc>
                  <a:txBody>
                    <a:bodyPr>
                      <a:noAutofit/>
                    </a:bodyPr>
                    <a:lstStyle/>
                    <a:p>
                      <a:r>
                        <a:rPr sz="1650" b="1">
                          <a:solidFill>
                            <a:srgbClr val="1C1E31"/>
                          </a:solidFill>
                          <a:latin typeface="DM Sans"/>
                          <a:ea typeface="DM Sans"/>
                          <a:cs typeface="DM Sans"/>
                        </a:rPr>
                        <a:t>Closed Lost</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Record a stopped opportunity.</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Owner confirms the reason and remaining follow-up.</a:t>
                      </a:r>
                    </a:p>
                  </a:txBody>
                  <a:tcPr marL="91440" marR="91440" marT="45720" marB="45720">
                    <a:solidFill>
                      <a:srgbClr val="F6F6F8"/>
                    </a:solidFill>
                  </a:tcPr>
                </a:tc>
              </a:tr>
            </a:tbl>
          </a:graphicData>
        </a:graphic>
      </p:graphicFrame>
      <p:sp>
        <p:nvSpPr>
          <p:cNvPr id="4" name="">
            <a:extLst xmlns:a="http://schemas.openxmlformats.org/drawingml/2006/main">
              <a:ext uri="{FF2B5EF4-FFF2-40B4-BE49-F238E27FC236}">
                <a16:creationId xmlns:a16="http://schemas.microsoft.com/office/drawing/2014/main" id="{C4593C15-4151-4DA1-B28F-E0E10263A3D4}"/>
              </a:ext>
            </a:extLst>
          </p:cNvPr>
          <p:cNvSpPr>
            <a:spLocks xmlns:a="http://schemas.openxmlformats.org/drawingml/2006/main" noGrp="1"/>
          </p:cNvSpPr>
          <p:nvPr/>
        </p:nvSpPr>
        <p:spPr>
          <a:xfrm xmlns:a="http://schemas.openxmlformats.org/drawingml/2006/main">
            <a:off x="685800" y="6400800"/>
            <a:ext cx="190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
            </a:r>
          </a:p>
        </p:txBody>
      </p:sp>
      <p:sp>
        <p:nvSpPr>
          <p:cNvPr id="5" name="">
            <a:extLst xmlns:a="http://schemas.openxmlformats.org/drawingml/2006/main">
              <a:ext uri="{FF2B5EF4-FFF2-40B4-BE49-F238E27FC236}">
                <a16:creationId xmlns:a16="http://schemas.microsoft.com/office/drawing/2014/main" id="{8B131299-3387-4BA1-A9ED-F07D9E5CB0AB}"/>
              </a:ext>
            </a:extLst>
          </p:cNvPr>
          <p:cNvSpPr>
            <a:spLocks xmlns:a="http://schemas.openxmlformats.org/drawingml/2006/main" noGrp="1"/>
          </p:cNvSpPr>
          <p:nvPr/>
        </p:nvSpPr>
        <p:spPr>
          <a:xfrm xmlns:a="http://schemas.openxmlformats.org/drawingml/2006/main">
            <a:off x="10591800" y="6400800"/>
            <a:ext cx="914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03 / 8</a:t>
            </a:r>
          </a:p>
        </p:txBody>
      </p:sp>
    </p:spTree>
    <p:extLst>
      <p:ext uri="{BB962C8B-B14F-4D97-AF65-F5344CB8AC3E}">
        <p14:creationId xmlns:p14="http://schemas.microsoft.com/office/powerpoint/2010/main" val="682876505"/>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2329D951-1706-4B1F-AEC8-290793031599}"/>
              </a:ext>
            </a:extLst>
          </p:cNvPr>
          <p:cNvSpPr>
            <a:spLocks xmlns:a="http://schemas.openxmlformats.org/drawingml/2006/main" noGrp="1"/>
          </p:cNvSpPr>
          <p:nvPr/>
        </p:nvSpPr>
        <p:spPr>
          <a:xfrm xmlns:a="http://schemas.openxmlformats.org/drawingml/2006/main">
            <a:off x="685800" y="466725"/>
            <a:ext cx="108204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0">
                <a:solidFill>
                  <a:srgbClr val="1C1E31"/>
                </a:solidFill>
                <a:latin typeface="Plus Jakarta Sans ExtraBold"/>
                <a:ea typeface="Plus Jakarta Sans ExtraBold"/>
                <a:cs typeface="Plus Jakarta Sans ExtraBold"/>
              </a:defRPr>
            </a:pPr>
            <a:r>
              <a:rPr sz="3300" b="0">
                <a:solidFill>
                  <a:srgbClr val="1C1E31"/>
                </a:solidFill>
                <a:latin typeface="Plus Jakarta Sans ExtraBold"/>
                <a:ea typeface="Plus Jakarta Sans ExtraBold"/>
                <a:cs typeface="Plus Jakarta Sans ExtraBold"/>
              </a:rPr>
              <a:t>Stage definition worksheet</a:t>
            </a:r>
          </a:p>
        </p:txBody>
      </p:sp>
      <p:sp>
        <p:nvSpPr>
          <p:cNvPr id="2" name="">
            <a:extLst xmlns:a="http://schemas.openxmlformats.org/drawingml/2006/main">
              <a:ext uri="{FF2B5EF4-FFF2-40B4-BE49-F238E27FC236}">
                <a16:creationId xmlns:a16="http://schemas.microsoft.com/office/drawing/2014/main" id="{70114026-30A6-4276-BC33-89B240957187}"/>
              </a:ext>
            </a:extLst>
          </p:cNvPr>
          <p:cNvSpPr>
            <a:spLocks xmlns:a="http://schemas.openxmlformats.org/drawingml/2006/main" noGrp="1"/>
          </p:cNvSpPr>
          <p:nvPr/>
        </p:nvSpPr>
        <p:spPr>
          <a:xfrm xmlns:a="http://schemas.openxmlformats.org/drawingml/2006/main">
            <a:off x="685800" y="1257300"/>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5B5F7D"/>
                </a:solidFill>
                <a:latin typeface="DM Sans"/>
                <a:ea typeface="DM Sans"/>
                <a:cs typeface="DM Sans"/>
              </a:defRPr>
            </a:pPr>
            <a:r>
              <a:rPr sz="1650" b="0">
                <a:solidFill>
                  <a:srgbClr val="5B5F7D"/>
                </a:solidFill>
                <a:latin typeface="DM Sans"/>
                <a:ea typeface="DM Sans"/>
                <a:cs typeface="DM Sans"/>
              </a:rPr>
              <a:t>Duplicate this slide for each open stage</a:t>
            </a:r>
          </a:p>
        </p:txBody>
      </p:sp>
      <p:graphicFrame>
        <p:nvGraphicFramePr>
          <p:cNvPr id="10" name=""/>
          <p:cNvGraphicFramePr/>
          <p:nvPr/>
        </p:nvGraphicFramePr>
        <p:xfrm>
          <a:off xmlns:a="http://schemas.openxmlformats.org/drawingml/2006/main" x="685800" y="1943100"/>
          <a:ext xmlns:a="http://schemas.openxmlformats.org/drawingml/2006/main" cx="10820400" cy="3467100"/>
        </p:xfrm>
        <a:graphic xmlns:a="http://schemas.openxmlformats.org/drawingml/2006/main">
          <a:graphicData uri="http://schemas.openxmlformats.org/drawingml/2006/table">
            <a:tbl>
              <a:tblPr/>
              <a:tblGrid>
                <a:gridCol w="3190875"/>
                <a:gridCol w="7629525"/>
              </a:tblGrid>
              <a:tr h="577850">
                <a:tc>
                  <a:txBody>
                    <a:bodyPr>
                      <a:noAutofit/>
                    </a:bodyPr>
                    <a:lstStyle/>
                    <a:p>
                      <a:r>
                        <a:rPr sz="1650" b="1">
                          <a:solidFill>
                            <a:srgbClr val="FFFFFF"/>
                          </a:solidFill>
                          <a:latin typeface="DM Sans"/>
                          <a:ea typeface="DM Sans"/>
                          <a:cs typeface="DM Sans"/>
                        </a:rPr>
                        <a:t>Field</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Your stage definition</a:t>
                      </a:r>
                    </a:p>
                  </a:txBody>
                  <a:tcPr marL="91440" marR="91440" marT="45720" marB="45720">
                    <a:solidFill>
                      <a:srgbClr val="040B1C"/>
                    </a:solidFill>
                  </a:tcPr>
                </a:tc>
              </a:tr>
              <a:tr h="577850">
                <a:tc>
                  <a:txBody>
                    <a:bodyPr>
                      <a:noAutofit/>
                    </a:bodyPr>
                    <a:lstStyle/>
                    <a:p>
                      <a:r>
                        <a:rPr sz="1650" b="1">
                          <a:solidFill>
                            <a:srgbClr val="1C1E31"/>
                          </a:solidFill>
                          <a:latin typeface="DM Sans"/>
                          <a:ea typeface="DM Sans"/>
                          <a:cs typeface="DM Sans"/>
                        </a:rPr>
                        <a:t>Name and objective</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[Stage]  [What has the buyer achieved?]</a:t>
                      </a:r>
                    </a:p>
                  </a:txBody>
                  <a:tcPr marL="91440" marR="91440" marT="45720" marB="45720">
                    <a:solidFill>
                      <a:srgbClr val="FFFFFF"/>
                    </a:solidFill>
                  </a:tcPr>
                </a:tc>
              </a:tr>
              <a:tr h="577850">
                <a:tc>
                  <a:txBody>
                    <a:bodyPr>
                      <a:noAutofit/>
                    </a:bodyPr>
                    <a:lstStyle/>
                    <a:p>
                      <a:r>
                        <a:rPr sz="1650" b="1">
                          <a:solidFill>
                            <a:srgbClr val="1C1E31"/>
                          </a:solidFill>
                          <a:latin typeface="DM Sans"/>
                          <a:ea typeface="DM Sans"/>
                          <a:cs typeface="DM Sans"/>
                        </a:rPr>
                        <a:t>Entry and exit evidence</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[What must be true on entry?]  [What proves completion?]</a:t>
                      </a:r>
                    </a:p>
                  </a:txBody>
                  <a:tcPr marL="91440" marR="91440" marT="45720" marB="45720">
                    <a:solidFill>
                      <a:srgbClr val="F6F6F8"/>
                    </a:solidFill>
                  </a:tcPr>
                </a:tc>
              </a:tr>
              <a:tr h="577850">
                <a:tc>
                  <a:txBody>
                    <a:bodyPr>
                      <a:noAutofit/>
                    </a:bodyPr>
                    <a:lstStyle/>
                    <a:p>
                      <a:r>
                        <a:rPr sz="1650" b="1">
                          <a:solidFill>
                            <a:srgbClr val="1C1E31"/>
                          </a:solidFill>
                          <a:latin typeface="DM Sans"/>
                          <a:ea typeface="DM Sans"/>
                          <a:cs typeface="DM Sans"/>
                        </a:rPr>
                        <a:t>Required fields</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[Minimum information the next owner needs]</a:t>
                      </a:r>
                    </a:p>
                  </a:txBody>
                  <a:tcPr marL="91440" marR="91440" marT="45720" marB="45720">
                    <a:solidFill>
                      <a:srgbClr val="FFFFFF"/>
                    </a:solidFill>
                  </a:tcPr>
                </a:tc>
              </a:tr>
              <a:tr h="577850">
                <a:tc>
                  <a:txBody>
                    <a:bodyPr>
                      <a:noAutofit/>
                    </a:bodyPr>
                    <a:lstStyle/>
                    <a:p>
                      <a:r>
                        <a:rPr sz="1650" b="1">
                          <a:solidFill>
                            <a:srgbClr val="1C1E31"/>
                          </a:solidFill>
                          <a:latin typeface="DM Sans"/>
                          <a:ea typeface="DM Sans"/>
                          <a:cs typeface="DM Sans"/>
                        </a:rPr>
                        <a:t>Activity and ownership</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[Expected seller action]  [Responsible role]</a:t>
                      </a:r>
                    </a:p>
                  </a:txBody>
                  <a:tcPr marL="91440" marR="91440" marT="45720" marB="45720">
                    <a:solidFill>
                      <a:srgbClr val="F6F6F8"/>
                    </a:solidFill>
                  </a:tcPr>
                </a:tc>
              </a:tr>
              <a:tr h="577850">
                <a:tc>
                  <a:txBody>
                    <a:bodyPr>
                      <a:noAutofit/>
                    </a:bodyPr>
                    <a:lstStyle/>
                    <a:p>
                      <a:r>
                        <a:rPr sz="1650" b="1">
                          <a:solidFill>
                            <a:srgbClr val="1C1E31"/>
                          </a:solidFill>
                          <a:latin typeface="DM Sans"/>
                          <a:ea typeface="DM Sans"/>
                          <a:cs typeface="DM Sans"/>
                        </a:rPr>
                        <a:t>Aging and exception rule</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[Review after N days]  [Manager exception process]</a:t>
                      </a:r>
                    </a:p>
                  </a:txBody>
                  <a:tcPr marL="91440" marR="91440" marT="45720" marB="45720">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AABEF68F-B753-4686-B048-BD4482EC603B}"/>
              </a:ext>
            </a:extLst>
          </p:cNvPr>
          <p:cNvSpPr>
            <a:spLocks xmlns:a="http://schemas.openxmlformats.org/drawingml/2006/main" noGrp="1"/>
          </p:cNvSpPr>
          <p:nvPr/>
        </p:nvSpPr>
        <p:spPr>
          <a:xfrm xmlns:a="http://schemas.openxmlformats.org/drawingml/2006/main">
            <a:off x="685800" y="6400800"/>
            <a:ext cx="190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
            </a:r>
          </a:p>
        </p:txBody>
      </p:sp>
      <p:sp>
        <p:nvSpPr>
          <p:cNvPr id="5" name="">
            <a:extLst xmlns:a="http://schemas.openxmlformats.org/drawingml/2006/main">
              <a:ext uri="{FF2B5EF4-FFF2-40B4-BE49-F238E27FC236}">
                <a16:creationId xmlns:a16="http://schemas.microsoft.com/office/drawing/2014/main" id="{720C95A9-B048-4798-8629-30033BF4BEB2}"/>
              </a:ext>
            </a:extLst>
          </p:cNvPr>
          <p:cNvSpPr>
            <a:spLocks xmlns:a="http://schemas.openxmlformats.org/drawingml/2006/main" noGrp="1"/>
          </p:cNvSpPr>
          <p:nvPr/>
        </p:nvSpPr>
        <p:spPr>
          <a:xfrm xmlns:a="http://schemas.openxmlformats.org/drawingml/2006/main">
            <a:off x="10591800" y="6400800"/>
            <a:ext cx="914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04 / 8</a:t>
            </a:r>
          </a:p>
        </p:txBody>
      </p:sp>
    </p:spTree>
    <p:extLst>
      <p:ext uri="{BB962C8B-B14F-4D97-AF65-F5344CB8AC3E}">
        <p14:creationId xmlns:p14="http://schemas.microsoft.com/office/powerpoint/2010/main" val="1921262632"/>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F3344718-8551-415E-B23F-BDAD1184C313}"/>
              </a:ext>
            </a:extLst>
          </p:cNvPr>
          <p:cNvSpPr>
            <a:spLocks xmlns:a="http://schemas.openxmlformats.org/drawingml/2006/main" noGrp="1"/>
          </p:cNvSpPr>
          <p:nvPr/>
        </p:nvSpPr>
        <p:spPr>
          <a:xfrm xmlns:a="http://schemas.openxmlformats.org/drawingml/2006/main">
            <a:off x="685800" y="466725"/>
            <a:ext cx="108204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0">
                <a:solidFill>
                  <a:srgbClr val="1C1E31"/>
                </a:solidFill>
                <a:latin typeface="Plus Jakarta Sans ExtraBold"/>
                <a:ea typeface="Plus Jakarta Sans ExtraBold"/>
                <a:cs typeface="Plus Jakarta Sans ExtraBold"/>
              </a:defRPr>
            </a:pPr>
            <a:r>
              <a:rPr sz="3300" b="0">
                <a:solidFill>
                  <a:srgbClr val="1C1E31"/>
                </a:solidFill>
                <a:latin typeface="Plus Jakarta Sans ExtraBold"/>
                <a:ea typeface="Plus Jakarta Sans ExtraBold"/>
                <a:cs typeface="Plus Jakarta Sans ExtraBold"/>
              </a:rPr>
              <a:t>HubSpot implementation map</a:t>
            </a:r>
          </a:p>
        </p:txBody>
      </p:sp>
      <p:sp>
        <p:nvSpPr>
          <p:cNvPr id="2" name="">
            <a:extLst xmlns:a="http://schemas.openxmlformats.org/drawingml/2006/main">
              <a:ext uri="{FF2B5EF4-FFF2-40B4-BE49-F238E27FC236}">
                <a16:creationId xmlns:a16="http://schemas.microsoft.com/office/drawing/2014/main" id="{FCF13FA1-A279-4D3E-9889-DA8A9107B6F1}"/>
              </a:ext>
            </a:extLst>
          </p:cNvPr>
          <p:cNvSpPr>
            <a:spLocks xmlns:a="http://schemas.openxmlformats.org/drawingml/2006/main" noGrp="1"/>
          </p:cNvSpPr>
          <p:nvPr/>
        </p:nvSpPr>
        <p:spPr>
          <a:xfrm xmlns:a="http://schemas.openxmlformats.org/drawingml/2006/main">
            <a:off x="685800" y="1257300"/>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5B5F7D"/>
                </a:solidFill>
                <a:latin typeface="DM Sans"/>
                <a:ea typeface="DM Sans"/>
                <a:cs typeface="DM Sans"/>
              </a:defRPr>
            </a:pPr>
            <a:r>
              <a:rPr sz="1650" b="0">
                <a:solidFill>
                  <a:srgbClr val="5B5F7D"/>
                </a:solidFill>
                <a:latin typeface="DM Sans"/>
                <a:ea typeface="DM Sans"/>
                <a:cs typeface="DM Sans"/>
              </a:rPr>
              <a:t>Configure, test and document each control</a:t>
            </a:r>
          </a:p>
        </p:txBody>
      </p:sp>
      <p:graphicFrame>
        <p:nvGraphicFramePr>
          <p:cNvPr id="10" name=""/>
          <p:cNvGraphicFramePr/>
          <p:nvPr/>
        </p:nvGraphicFramePr>
        <p:xfrm>
          <a:off xmlns:a="http://schemas.openxmlformats.org/drawingml/2006/main" x="685800" y="1943100"/>
          <a:ext xmlns:a="http://schemas.openxmlformats.org/drawingml/2006/main" cx="10820400" cy="3467100"/>
        </p:xfrm>
        <a:graphic xmlns:a="http://schemas.openxmlformats.org/drawingml/2006/main">
          <a:graphicData uri="http://schemas.openxmlformats.org/drawingml/2006/table">
            <a:tbl>
              <a:tblPr/>
              <a:tblGrid>
                <a:gridCol w="2552700"/>
                <a:gridCol w="4191000"/>
                <a:gridCol w="4076700"/>
              </a:tblGrid>
              <a:tr h="577850">
                <a:tc>
                  <a:txBody>
                    <a:bodyPr>
                      <a:noAutofit/>
                    </a:bodyPr>
                    <a:lstStyle/>
                    <a:p>
                      <a:r>
                        <a:rPr sz="1650" b="1">
                          <a:solidFill>
                            <a:srgbClr val="FFFFFF"/>
                          </a:solidFill>
                          <a:latin typeface="DM Sans"/>
                          <a:ea typeface="DM Sans"/>
                          <a:cs typeface="DM Sans"/>
                        </a:rPr>
                        <a:t>Design choice</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HubSpot implementation</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Validation</a:t>
                      </a:r>
                    </a:p>
                  </a:txBody>
                  <a:tcPr marL="91440" marR="91440" marT="45720" marB="45720">
                    <a:solidFill>
                      <a:srgbClr val="040B1C"/>
                    </a:solidFill>
                  </a:tcPr>
                </a:tc>
              </a:tr>
              <a:tr h="577850">
                <a:tc>
                  <a:txBody>
                    <a:bodyPr>
                      <a:noAutofit/>
                    </a:bodyPr>
                    <a:lstStyle/>
                    <a:p>
                      <a:r>
                        <a:rPr sz="1650" b="1">
                          <a:solidFill>
                            <a:srgbClr val="1C1E31"/>
                          </a:solidFill>
                          <a:latin typeface="DM Sans"/>
                          <a:ea typeface="DM Sans"/>
                          <a:cs typeface="DM Sans"/>
                        </a:rPr>
                        <a:t>Stages and probabilities</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Deal pipeline settings</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Test order and closed-stage values.</a:t>
                      </a:r>
                    </a:p>
                  </a:txBody>
                  <a:tcPr marL="91440" marR="91440" marT="45720" marB="45720">
                    <a:solidFill>
                      <a:srgbClr val="FFFFFF"/>
                    </a:solidFill>
                  </a:tcPr>
                </a:tc>
              </a:tr>
              <a:tr h="577850">
                <a:tc>
                  <a:txBody>
                    <a:bodyPr>
                      <a:noAutofit/>
                    </a:bodyPr>
                    <a:lstStyle/>
                    <a:p>
                      <a:r>
                        <a:rPr sz="1650" b="1">
                          <a:solidFill>
                            <a:srgbClr val="1C1E31"/>
                          </a:solidFill>
                          <a:latin typeface="DM Sans"/>
                          <a:ea typeface="DM Sans"/>
                          <a:cs typeface="DM Sans"/>
                        </a:rPr>
                        <a:t>Required evidence</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Deal properties and stage conditions</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Test manual changes and integrations.</a:t>
                      </a:r>
                    </a:p>
                  </a:txBody>
                  <a:tcPr marL="91440" marR="91440" marT="45720" marB="45720">
                    <a:solidFill>
                      <a:srgbClr val="F6F6F8"/>
                    </a:solidFill>
                  </a:tcPr>
                </a:tc>
              </a:tr>
              <a:tr h="577850">
                <a:tc>
                  <a:txBody>
                    <a:bodyPr>
                      <a:noAutofit/>
                    </a:bodyPr>
                    <a:lstStyle/>
                    <a:p>
                      <a:r>
                        <a:rPr sz="1650" b="1">
                          <a:solidFill>
                            <a:srgbClr val="1C1E31"/>
                          </a:solidFill>
                          <a:latin typeface="DM Sans"/>
                          <a:ea typeface="DM Sans"/>
                          <a:cs typeface="DM Sans"/>
                        </a:rPr>
                        <a:t>Follow-up</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Next action, due date and owner task</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Test missing owners and overdue work.</a:t>
                      </a:r>
                    </a:p>
                  </a:txBody>
                  <a:tcPr marL="91440" marR="91440" marT="45720" marB="45720">
                    <a:solidFill>
                      <a:srgbClr val="FFFFFF"/>
                    </a:solidFill>
                  </a:tcPr>
                </a:tc>
              </a:tr>
              <a:tr h="577850">
                <a:tc>
                  <a:txBody>
                    <a:bodyPr>
                      <a:noAutofit/>
                    </a:bodyPr>
                    <a:lstStyle/>
                    <a:p>
                      <a:r>
                        <a:rPr sz="1650" b="1">
                          <a:solidFill>
                            <a:srgbClr val="1C1E31"/>
                          </a:solidFill>
                          <a:latin typeface="DM Sans"/>
                          <a:ea typeface="DM Sans"/>
                          <a:cs typeface="DM Sans"/>
                        </a:rPr>
                        <a:t>Handoff</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Associated company and contacts</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Verify the delivery owner sees context.</a:t>
                      </a:r>
                    </a:p>
                  </a:txBody>
                  <a:tcPr marL="91440" marR="91440" marT="45720" marB="45720">
                    <a:solidFill>
                      <a:srgbClr val="F6F6F8"/>
                    </a:solidFill>
                  </a:tcPr>
                </a:tc>
              </a:tr>
              <a:tr h="577850">
                <a:tc>
                  <a:txBody>
                    <a:bodyPr>
                      <a:noAutofit/>
                    </a:bodyPr>
                    <a:lstStyle/>
                    <a:p>
                      <a:r>
                        <a:rPr sz="1650" b="1">
                          <a:solidFill>
                            <a:srgbClr val="1C1E31"/>
                          </a:solidFill>
                          <a:latin typeface="DM Sans"/>
                          <a:ea typeface="DM Sans"/>
                          <a:cs typeface="DM Sans"/>
                        </a:rPr>
                        <a:t>Exceptions</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Saved views and workflow notifications</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Assign someone to review the queue.</a:t>
                      </a:r>
                    </a:p>
                  </a:txBody>
                  <a:tcPr marL="91440" marR="91440" marT="45720" marB="45720">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C29944B3-FF0F-4836-BF31-0E191B815738}"/>
              </a:ext>
            </a:extLst>
          </p:cNvPr>
          <p:cNvSpPr>
            <a:spLocks xmlns:a="http://schemas.openxmlformats.org/drawingml/2006/main" noGrp="1"/>
          </p:cNvSpPr>
          <p:nvPr/>
        </p:nvSpPr>
        <p:spPr>
          <a:xfrm xmlns:a="http://schemas.openxmlformats.org/drawingml/2006/main">
            <a:off x="685800" y="6400800"/>
            <a:ext cx="190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
            </a:r>
          </a:p>
        </p:txBody>
      </p:sp>
      <p:sp>
        <p:nvSpPr>
          <p:cNvPr id="5" name="">
            <a:extLst xmlns:a="http://schemas.openxmlformats.org/drawingml/2006/main">
              <a:ext uri="{FF2B5EF4-FFF2-40B4-BE49-F238E27FC236}">
                <a16:creationId xmlns:a16="http://schemas.microsoft.com/office/drawing/2014/main" id="{2573EA93-035D-4474-B71B-9E5950A121DE}"/>
              </a:ext>
            </a:extLst>
          </p:cNvPr>
          <p:cNvSpPr>
            <a:spLocks xmlns:a="http://schemas.openxmlformats.org/drawingml/2006/main" noGrp="1"/>
          </p:cNvSpPr>
          <p:nvPr/>
        </p:nvSpPr>
        <p:spPr>
          <a:xfrm xmlns:a="http://schemas.openxmlformats.org/drawingml/2006/main">
            <a:off x="10591800" y="6400800"/>
            <a:ext cx="914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05 / 8</a:t>
            </a:r>
          </a:p>
        </p:txBody>
      </p:sp>
    </p:spTree>
    <p:extLst>
      <p:ext uri="{BB962C8B-B14F-4D97-AF65-F5344CB8AC3E}">
        <p14:creationId xmlns:p14="http://schemas.microsoft.com/office/powerpoint/2010/main" val="1113338160"/>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3AB00722-8ABA-4C49-AEDD-11EBA6D5DF75}"/>
              </a:ext>
            </a:extLst>
          </p:cNvPr>
          <p:cNvSpPr>
            <a:spLocks xmlns:a="http://schemas.openxmlformats.org/drawingml/2006/main" noGrp="1"/>
          </p:cNvSpPr>
          <p:nvPr/>
        </p:nvSpPr>
        <p:spPr>
          <a:xfrm xmlns:a="http://schemas.openxmlformats.org/drawingml/2006/main">
            <a:off x="685800" y="466725"/>
            <a:ext cx="108204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0">
                <a:solidFill>
                  <a:srgbClr val="1C1E31"/>
                </a:solidFill>
                <a:latin typeface="Plus Jakarta Sans ExtraBold"/>
                <a:ea typeface="Plus Jakarta Sans ExtraBold"/>
                <a:cs typeface="Plus Jakarta Sans ExtraBold"/>
              </a:defRPr>
            </a:pPr>
            <a:r>
              <a:rPr sz="3300" b="0">
                <a:solidFill>
                  <a:srgbClr val="1C1E31"/>
                </a:solidFill>
                <a:latin typeface="Plus Jakarta Sans ExtraBold"/>
                <a:ea typeface="Plus Jakarta Sans ExtraBold"/>
                <a:cs typeface="Plus Jakarta Sans ExtraBold"/>
              </a:rPr>
              <a:t>Probabilities and forecast categories</a:t>
            </a:r>
          </a:p>
        </p:txBody>
      </p:sp>
      <p:sp>
        <p:nvSpPr>
          <p:cNvPr id="2" name="">
            <a:extLst xmlns:a="http://schemas.openxmlformats.org/drawingml/2006/main">
              <a:ext uri="{FF2B5EF4-FFF2-40B4-BE49-F238E27FC236}">
                <a16:creationId xmlns:a16="http://schemas.microsoft.com/office/drawing/2014/main" id="{E942203E-8DB1-4206-AB03-73765B7C0D3F}"/>
              </a:ext>
            </a:extLst>
          </p:cNvPr>
          <p:cNvSpPr>
            <a:spLocks xmlns:a="http://schemas.openxmlformats.org/drawingml/2006/main" noGrp="1"/>
          </p:cNvSpPr>
          <p:nvPr/>
        </p:nvSpPr>
        <p:spPr>
          <a:xfrm xmlns:a="http://schemas.openxmlformats.org/drawingml/2006/main">
            <a:off x="685800" y="1257300"/>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5B5F7D"/>
                </a:solidFill>
                <a:latin typeface="DM Sans"/>
                <a:ea typeface="DM Sans"/>
                <a:cs typeface="DM Sans"/>
              </a:defRPr>
            </a:pPr>
            <a:r>
              <a:rPr sz="1650" b="0">
                <a:solidFill>
                  <a:srgbClr val="5B5F7D"/>
                </a:solidFill>
                <a:latin typeface="DM Sans"/>
                <a:ea typeface="DM Sans"/>
                <a:cs typeface="DM Sans"/>
              </a:rPr>
              <a:t>Use assumptions openly until history can replace them</a:t>
            </a:r>
          </a:p>
        </p:txBody>
      </p:sp>
      <p:graphicFrame>
        <p:nvGraphicFramePr>
          <p:cNvPr id="11" name=""/>
          <p:cNvGraphicFramePr/>
          <p:nvPr/>
        </p:nvGraphicFramePr>
        <p:xfrm>
          <a:off xmlns:a="http://schemas.openxmlformats.org/drawingml/2006/main" x="685800" y="1943100"/>
          <a:ext xmlns:a="http://schemas.openxmlformats.org/drawingml/2006/main" cx="10820400" cy="3467100"/>
        </p:xfrm>
        <a:graphic xmlns:a="http://schemas.openxmlformats.org/drawingml/2006/main">
          <a:graphicData uri="http://schemas.openxmlformats.org/drawingml/2006/table">
            <a:tbl>
              <a:tblPr/>
              <a:tblGrid>
                <a:gridCol w="2552700"/>
                <a:gridCol w="4191000"/>
                <a:gridCol w="4076700"/>
              </a:tblGrid>
              <a:tr h="495300">
                <a:tc>
                  <a:txBody>
                    <a:bodyPr>
                      <a:noAutofit/>
                    </a:bodyPr>
                    <a:lstStyle/>
                    <a:p>
                      <a:r>
                        <a:rPr sz="1650" b="1">
                          <a:solidFill>
                            <a:srgbClr val="FFFFFF"/>
                          </a:solidFill>
                          <a:latin typeface="DM Sans"/>
                          <a:ea typeface="DM Sans"/>
                          <a:cs typeface="DM Sans"/>
                        </a:rPr>
                        <a:t>Stage</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Illustrative probability</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Example forecast category</a:t>
                      </a:r>
                    </a:p>
                  </a:txBody>
                  <a:tcPr marL="91440" marR="91440" marT="45720" marB="45720">
                    <a:solidFill>
                      <a:srgbClr val="040B1C"/>
                    </a:solidFill>
                  </a:tcPr>
                </a:tc>
              </a:tr>
              <a:tr h="495300">
                <a:tc>
                  <a:txBody>
                    <a:bodyPr>
                      <a:noAutofit/>
                    </a:bodyPr>
                    <a:lstStyle/>
                    <a:p>
                      <a:r>
                        <a:rPr sz="1650" b="1">
                          <a:solidFill>
                            <a:srgbClr val="1C1E31"/>
                          </a:solidFill>
                          <a:latin typeface="DM Sans"/>
                          <a:ea typeface="DM Sans"/>
                          <a:cs typeface="DM Sans"/>
                        </a:rPr>
                        <a:t>Discovery</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10%</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Pipeline</a:t>
                      </a:r>
                    </a:p>
                  </a:txBody>
                  <a:tcPr marL="91440" marR="91440" marT="45720" marB="45720">
                    <a:solidFill>
                      <a:srgbClr val="FFFFFF"/>
                    </a:solidFill>
                  </a:tcPr>
                </a:tc>
              </a:tr>
              <a:tr h="495300">
                <a:tc>
                  <a:txBody>
                    <a:bodyPr>
                      <a:noAutofit/>
                    </a:bodyPr>
                    <a:lstStyle/>
                    <a:p>
                      <a:r>
                        <a:rPr sz="1650" b="1">
                          <a:solidFill>
                            <a:srgbClr val="1C1E31"/>
                          </a:solidFill>
                          <a:latin typeface="DM Sans"/>
                          <a:ea typeface="DM Sans"/>
                          <a:cs typeface="DM Sans"/>
                        </a:rPr>
                        <a:t>Evaluation</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30%</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Pipeline</a:t>
                      </a:r>
                    </a:p>
                  </a:txBody>
                  <a:tcPr marL="91440" marR="91440" marT="45720" marB="45720">
                    <a:solidFill>
                      <a:srgbClr val="F6F6F8"/>
                    </a:solidFill>
                  </a:tcPr>
                </a:tc>
              </a:tr>
              <a:tr h="495300">
                <a:tc>
                  <a:txBody>
                    <a:bodyPr>
                      <a:noAutofit/>
                    </a:bodyPr>
                    <a:lstStyle/>
                    <a:p>
                      <a:r>
                        <a:rPr sz="1650" b="1">
                          <a:solidFill>
                            <a:srgbClr val="1C1E31"/>
                          </a:solidFill>
                          <a:latin typeface="DM Sans"/>
                          <a:ea typeface="DM Sans"/>
                          <a:cs typeface="DM Sans"/>
                        </a:rPr>
                        <a:t>Decision</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60%</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Best case</a:t>
                      </a:r>
                    </a:p>
                  </a:txBody>
                  <a:tcPr marL="91440" marR="91440" marT="45720" marB="45720">
                    <a:solidFill>
                      <a:srgbClr val="FFFFFF"/>
                    </a:solidFill>
                  </a:tcPr>
                </a:tc>
              </a:tr>
              <a:tr h="495300">
                <a:tc>
                  <a:txBody>
                    <a:bodyPr>
                      <a:noAutofit/>
                    </a:bodyPr>
                    <a:lstStyle/>
                    <a:p>
                      <a:r>
                        <a:rPr sz="1650" b="1">
                          <a:solidFill>
                            <a:srgbClr val="1C1E31"/>
                          </a:solidFill>
                          <a:latin typeface="DM Sans"/>
                          <a:ea typeface="DM Sans"/>
                          <a:cs typeface="DM Sans"/>
                        </a:rPr>
                        <a:t>Contracting</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80%</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Commit only with evidence</a:t>
                      </a:r>
                    </a:p>
                  </a:txBody>
                  <a:tcPr marL="91440" marR="91440" marT="45720" marB="45720">
                    <a:solidFill>
                      <a:srgbClr val="F6F6F8"/>
                    </a:solidFill>
                  </a:tcPr>
                </a:tc>
              </a:tr>
              <a:tr h="495300">
                <a:tc>
                  <a:txBody>
                    <a:bodyPr>
                      <a:noAutofit/>
                    </a:bodyPr>
                    <a:lstStyle/>
                    <a:p>
                      <a:r>
                        <a:rPr sz="1650" b="1">
                          <a:solidFill>
                            <a:srgbClr val="1C1E31"/>
                          </a:solidFill>
                          <a:latin typeface="DM Sans"/>
                          <a:ea typeface="DM Sans"/>
                          <a:cs typeface="DM Sans"/>
                        </a:rPr>
                        <a:t>Closed Won</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100%</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Closed won</a:t>
                      </a:r>
                    </a:p>
                  </a:txBody>
                  <a:tcPr marL="91440" marR="91440" marT="45720" marB="45720">
                    <a:solidFill>
                      <a:srgbClr val="FFFFFF"/>
                    </a:solidFill>
                  </a:tcPr>
                </a:tc>
              </a:tr>
              <a:tr h="495300">
                <a:tc>
                  <a:txBody>
                    <a:bodyPr>
                      <a:noAutofit/>
                    </a:bodyPr>
                    <a:lstStyle/>
                    <a:p>
                      <a:r>
                        <a:rPr sz="1650" b="1">
                          <a:solidFill>
                            <a:srgbClr val="1C1E31"/>
                          </a:solidFill>
                          <a:latin typeface="DM Sans"/>
                          <a:ea typeface="DM Sans"/>
                          <a:cs typeface="DM Sans"/>
                        </a:rPr>
                        <a:t>Closed Lost</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0%</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Omitted</a:t>
                      </a:r>
                    </a:p>
                  </a:txBody>
                  <a:tcPr marL="91440" marR="91440" marT="45720" marB="45720">
                    <a:solidFill>
                      <a:srgbClr val="F6F6F8"/>
                    </a:solidFill>
                  </a:tcPr>
                </a:tc>
              </a:tr>
            </a:tbl>
          </a:graphicData>
        </a:graphic>
      </p:graphicFrame>
      <p:sp>
        <p:nvSpPr>
          <p:cNvPr id="4" name="">
            <a:extLst xmlns:a="http://schemas.openxmlformats.org/drawingml/2006/main">
              <a:ext uri="{FF2B5EF4-FFF2-40B4-BE49-F238E27FC236}">
                <a16:creationId xmlns:a16="http://schemas.microsoft.com/office/drawing/2014/main" id="{4FA27D63-841D-45C8-BDDE-7DBFA31981AC}"/>
              </a:ext>
            </a:extLst>
          </p:cNvPr>
          <p:cNvSpPr>
            <a:spLocks xmlns:a="http://schemas.openxmlformats.org/drawingml/2006/main" noGrp="1"/>
          </p:cNvSpPr>
          <p:nvPr/>
        </p:nvSpPr>
        <p:spPr>
          <a:xfrm xmlns:a="http://schemas.openxmlformats.org/drawingml/2006/main">
            <a:off x="685800" y="5600700"/>
            <a:ext cx="108204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B5F7D"/>
                </a:solidFill>
                <a:latin typeface="DM Sans"/>
                <a:ea typeface="DM Sans"/>
                <a:cs typeface="DM Sans"/>
              </a:defRPr>
            </a:pPr>
            <a:r>
              <a:rPr sz="1275" b="0">
                <a:solidFill>
                  <a:srgbClr val="5B5F7D"/>
                </a:solidFill>
                <a:latin typeface="DM Sans"/>
                <a:ea typeface="DM Sans"/>
                <a:cs typeface="DM Sans"/>
              </a:rPr>
              <a:t>Example probabilities are not benchmarks. Weighted value = deal amount × stage probability.</a:t>
            </a:r>
          </a:p>
        </p:txBody>
      </p:sp>
      <p:sp>
        <p:nvSpPr>
          <p:cNvPr id="5" name="">
            <a:extLst xmlns:a="http://schemas.openxmlformats.org/drawingml/2006/main">
              <a:ext uri="{FF2B5EF4-FFF2-40B4-BE49-F238E27FC236}">
                <a16:creationId xmlns:a16="http://schemas.microsoft.com/office/drawing/2014/main" id="{65C13B85-60DD-4F5A-B595-A9D3B13FFCCE}"/>
              </a:ext>
            </a:extLst>
          </p:cNvPr>
          <p:cNvSpPr>
            <a:spLocks xmlns:a="http://schemas.openxmlformats.org/drawingml/2006/main" noGrp="1"/>
          </p:cNvSpPr>
          <p:nvPr/>
        </p:nvSpPr>
        <p:spPr>
          <a:xfrm xmlns:a="http://schemas.openxmlformats.org/drawingml/2006/main">
            <a:off x="685800" y="6400800"/>
            <a:ext cx="190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
            </a:r>
          </a:p>
        </p:txBody>
      </p:sp>
      <p:sp>
        <p:nvSpPr>
          <p:cNvPr id="6" name="">
            <a:extLst xmlns:a="http://schemas.openxmlformats.org/drawingml/2006/main">
              <a:ext uri="{FF2B5EF4-FFF2-40B4-BE49-F238E27FC236}">
                <a16:creationId xmlns:a16="http://schemas.microsoft.com/office/drawing/2014/main" id="{B4714AC5-BA22-4ED7-949A-41E347A309E0}"/>
              </a:ext>
            </a:extLst>
          </p:cNvPr>
          <p:cNvSpPr>
            <a:spLocks xmlns:a="http://schemas.openxmlformats.org/drawingml/2006/main" noGrp="1"/>
          </p:cNvSpPr>
          <p:nvPr/>
        </p:nvSpPr>
        <p:spPr>
          <a:xfrm xmlns:a="http://schemas.openxmlformats.org/drawingml/2006/main">
            <a:off x="10591800" y="6400800"/>
            <a:ext cx="914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06 / 8</a:t>
            </a:r>
          </a:p>
        </p:txBody>
      </p:sp>
    </p:spTree>
    <p:extLst>
      <p:ext uri="{BB962C8B-B14F-4D97-AF65-F5344CB8AC3E}">
        <p14:creationId xmlns:p14="http://schemas.microsoft.com/office/powerpoint/2010/main" val="1977698185"/>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7A2949D0-EC64-4B9E-B9AF-1E3EE18447E1}"/>
              </a:ext>
            </a:extLst>
          </p:cNvPr>
          <p:cNvSpPr>
            <a:spLocks xmlns:a="http://schemas.openxmlformats.org/drawingml/2006/main" noGrp="1"/>
          </p:cNvSpPr>
          <p:nvPr/>
        </p:nvSpPr>
        <p:spPr>
          <a:xfrm xmlns:a="http://schemas.openxmlformats.org/drawingml/2006/main">
            <a:off x="685800" y="466725"/>
            <a:ext cx="108204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0">
                <a:solidFill>
                  <a:srgbClr val="1C1E31"/>
                </a:solidFill>
                <a:latin typeface="Plus Jakarta Sans ExtraBold"/>
                <a:ea typeface="Plus Jakarta Sans ExtraBold"/>
                <a:cs typeface="Plus Jakarta Sans ExtraBold"/>
              </a:defRPr>
            </a:pPr>
            <a:r>
              <a:rPr sz="3300" b="0">
                <a:solidFill>
                  <a:srgbClr val="1C1E31"/>
                </a:solidFill>
                <a:latin typeface="Plus Jakarta Sans ExtraBold"/>
                <a:ea typeface="Plus Jakarta Sans ExtraBold"/>
                <a:cs typeface="Plus Jakarta Sans ExtraBold"/>
              </a:rPr>
              <a:t>Closed outcomes and reporting</a:t>
            </a:r>
          </a:p>
        </p:txBody>
      </p:sp>
      <p:sp>
        <p:nvSpPr>
          <p:cNvPr id="2" name="">
            <a:extLst xmlns:a="http://schemas.openxmlformats.org/drawingml/2006/main">
              <a:ext uri="{FF2B5EF4-FFF2-40B4-BE49-F238E27FC236}">
                <a16:creationId xmlns:a16="http://schemas.microsoft.com/office/drawing/2014/main" id="{A092D7E0-15FE-4742-BD1A-B32E021C0867}"/>
              </a:ext>
            </a:extLst>
          </p:cNvPr>
          <p:cNvSpPr>
            <a:spLocks xmlns:a="http://schemas.openxmlformats.org/drawingml/2006/main" noGrp="1"/>
          </p:cNvSpPr>
          <p:nvPr/>
        </p:nvSpPr>
        <p:spPr>
          <a:xfrm xmlns:a="http://schemas.openxmlformats.org/drawingml/2006/main">
            <a:off x="685800" y="1257300"/>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5B5F7D"/>
                </a:solidFill>
                <a:latin typeface="DM Sans"/>
                <a:ea typeface="DM Sans"/>
                <a:cs typeface="DM Sans"/>
              </a:defRPr>
            </a:pPr>
            <a:r>
              <a:rPr sz="1650" b="0">
                <a:solidFill>
                  <a:srgbClr val="5B5F7D"/>
                </a:solidFill>
                <a:latin typeface="DM Sans"/>
                <a:ea typeface="DM Sans"/>
                <a:cs typeface="DM Sans"/>
              </a:rPr>
              <a:t>Preserve the information the next team needs</a:t>
            </a:r>
          </a:p>
        </p:txBody>
      </p:sp>
      <p:graphicFrame>
        <p:nvGraphicFramePr>
          <p:cNvPr id="10" name=""/>
          <p:cNvGraphicFramePr/>
          <p:nvPr/>
        </p:nvGraphicFramePr>
        <p:xfrm>
          <a:off xmlns:a="http://schemas.openxmlformats.org/drawingml/2006/main" x="685800" y="1943100"/>
          <a:ext xmlns:a="http://schemas.openxmlformats.org/drawingml/2006/main" cx="10820400" cy="3467100"/>
        </p:xfrm>
        <a:graphic xmlns:a="http://schemas.openxmlformats.org/drawingml/2006/main">
          <a:graphicData uri="http://schemas.openxmlformats.org/drawingml/2006/table">
            <a:tbl>
              <a:tblPr/>
              <a:tblGrid>
                <a:gridCol w="3190875"/>
                <a:gridCol w="7629525"/>
              </a:tblGrid>
              <a:tr h="577850">
                <a:tc>
                  <a:txBody>
                    <a:bodyPr>
                      <a:noAutofit/>
                    </a:bodyPr>
                    <a:lstStyle/>
                    <a:p>
                      <a:r>
                        <a:rPr sz="1650" b="1">
                          <a:solidFill>
                            <a:srgbClr val="FFFFFF"/>
                          </a:solidFill>
                          <a:latin typeface="DM Sans"/>
                          <a:ea typeface="DM Sans"/>
                          <a:cs typeface="DM Sans"/>
                        </a:rPr>
                        <a:t>Outcome or report</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Minimum definition</a:t>
                      </a:r>
                    </a:p>
                  </a:txBody>
                  <a:tcPr marL="91440" marR="91440" marT="45720" marB="45720">
                    <a:solidFill>
                      <a:srgbClr val="040B1C"/>
                    </a:solidFill>
                  </a:tcPr>
                </a:tc>
              </a:tr>
              <a:tr h="577850">
                <a:tc>
                  <a:txBody>
                    <a:bodyPr>
                      <a:noAutofit/>
                    </a:bodyPr>
                    <a:lstStyle/>
                    <a:p>
                      <a:r>
                        <a:rPr sz="1650" b="1">
                          <a:solidFill>
                            <a:srgbClr val="1C1E31"/>
                          </a:solidFill>
                          <a:latin typeface="DM Sans"/>
                          <a:ea typeface="DM Sans"/>
                          <a:cs typeface="DM Sans"/>
                        </a:rPr>
                        <a:t>Closed Won handoff</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Scope, value basis, key contacts, promises, start date and delivery owner</a:t>
                      </a:r>
                    </a:p>
                  </a:txBody>
                  <a:tcPr marL="91440" marR="91440" marT="45720" marB="45720">
                    <a:solidFill>
                      <a:srgbClr val="FFFFFF"/>
                    </a:solidFill>
                  </a:tcPr>
                </a:tc>
              </a:tr>
              <a:tr h="577850">
                <a:tc>
                  <a:txBody>
                    <a:bodyPr>
                      <a:noAutofit/>
                    </a:bodyPr>
                    <a:lstStyle/>
                    <a:p>
                      <a:r>
                        <a:rPr sz="1650" b="1">
                          <a:solidFill>
                            <a:srgbClr val="1C1E31"/>
                          </a:solidFill>
                          <a:latin typeface="DM Sans"/>
                          <a:ea typeface="DM Sans"/>
                          <a:cs typeface="DM Sans"/>
                        </a:rPr>
                        <a:t>Closed Lost record</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Reason, competitor or status quo, evidence and future follow-up if appropriate</a:t>
                      </a:r>
                    </a:p>
                  </a:txBody>
                  <a:tcPr marL="91440" marR="91440" marT="45720" marB="45720">
                    <a:solidFill>
                      <a:srgbClr val="F6F6F8"/>
                    </a:solidFill>
                  </a:tcPr>
                </a:tc>
              </a:tr>
              <a:tr h="577850">
                <a:tc>
                  <a:txBody>
                    <a:bodyPr>
                      <a:noAutofit/>
                    </a:bodyPr>
                    <a:lstStyle/>
                    <a:p>
                      <a:r>
                        <a:rPr sz="1650" b="1">
                          <a:solidFill>
                            <a:srgbClr val="1C1E31"/>
                          </a:solidFill>
                          <a:latin typeface="DM Sans"/>
                          <a:ea typeface="DM Sans"/>
                          <a:cs typeface="DM Sans"/>
                        </a:rPr>
                        <a:t>Win rate</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Won deals / (won + lost deals) in the same defined cohort or period</a:t>
                      </a:r>
                    </a:p>
                  </a:txBody>
                  <a:tcPr marL="91440" marR="91440" marT="45720" marB="45720">
                    <a:solidFill>
                      <a:srgbClr val="FFFFFF"/>
                    </a:solidFill>
                  </a:tcPr>
                </a:tc>
              </a:tr>
              <a:tr h="577850">
                <a:tc>
                  <a:txBody>
                    <a:bodyPr>
                      <a:noAutofit/>
                    </a:bodyPr>
                    <a:lstStyle/>
                    <a:p>
                      <a:r>
                        <a:rPr sz="1650" b="1">
                          <a:solidFill>
                            <a:srgbClr val="1C1E31"/>
                          </a:solidFill>
                          <a:latin typeface="DM Sans"/>
                          <a:ea typeface="DM Sans"/>
                          <a:cs typeface="DM Sans"/>
                        </a:rPr>
                        <a:t>Pipeline coverage</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Qualified open pipeline / remaining target using the same horizon and value basis</a:t>
                      </a:r>
                    </a:p>
                  </a:txBody>
                  <a:tcPr marL="91440" marR="91440" marT="45720" marB="45720">
                    <a:solidFill>
                      <a:srgbClr val="F6F6F8"/>
                    </a:solidFill>
                  </a:tcPr>
                </a:tc>
              </a:tr>
              <a:tr h="577850">
                <a:tc>
                  <a:txBody>
                    <a:bodyPr>
                      <a:noAutofit/>
                    </a:bodyPr>
                    <a:lstStyle/>
                    <a:p>
                      <a:r>
                        <a:rPr sz="1650" b="1">
                          <a:solidFill>
                            <a:srgbClr val="1C1E31"/>
                          </a:solidFill>
                          <a:latin typeface="DM Sans"/>
                          <a:ea typeface="DM Sans"/>
                          <a:cs typeface="DM Sans"/>
                        </a:rPr>
                        <a:t>Aging and slippage</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Time in stage and changes to the expected close date</a:t>
                      </a:r>
                    </a:p>
                  </a:txBody>
                  <a:tcPr marL="91440" marR="91440" marT="45720" marB="45720">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7BAEDFF6-971B-419F-B237-D8EB00CAFEFC}"/>
              </a:ext>
            </a:extLst>
          </p:cNvPr>
          <p:cNvSpPr>
            <a:spLocks xmlns:a="http://schemas.openxmlformats.org/drawingml/2006/main" noGrp="1"/>
          </p:cNvSpPr>
          <p:nvPr/>
        </p:nvSpPr>
        <p:spPr>
          <a:xfrm xmlns:a="http://schemas.openxmlformats.org/drawingml/2006/main">
            <a:off x="685800" y="6400800"/>
            <a:ext cx="190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
            </a:r>
          </a:p>
        </p:txBody>
      </p:sp>
      <p:sp>
        <p:nvSpPr>
          <p:cNvPr id="5" name="">
            <a:extLst xmlns:a="http://schemas.openxmlformats.org/drawingml/2006/main">
              <a:ext uri="{FF2B5EF4-FFF2-40B4-BE49-F238E27FC236}">
                <a16:creationId xmlns:a16="http://schemas.microsoft.com/office/drawing/2014/main" id="{430EB4C9-52DF-43CC-BF4E-A04CFC31D4BE}"/>
              </a:ext>
            </a:extLst>
          </p:cNvPr>
          <p:cNvSpPr>
            <a:spLocks xmlns:a="http://schemas.openxmlformats.org/drawingml/2006/main" noGrp="1"/>
          </p:cNvSpPr>
          <p:nvPr/>
        </p:nvSpPr>
        <p:spPr>
          <a:xfrm xmlns:a="http://schemas.openxmlformats.org/drawingml/2006/main">
            <a:off x="10591800" y="6400800"/>
            <a:ext cx="914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07 / 8</a:t>
            </a:r>
          </a:p>
        </p:txBody>
      </p:sp>
    </p:spTree>
    <p:extLst>
      <p:ext uri="{BB962C8B-B14F-4D97-AF65-F5344CB8AC3E}">
        <p14:creationId xmlns:p14="http://schemas.microsoft.com/office/powerpoint/2010/main" val="181933946"/>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18E95A56-2300-44CA-A69C-79EFC4F91D3E}"/>
              </a:ext>
            </a:extLst>
          </p:cNvPr>
          <p:cNvSpPr>
            <a:spLocks xmlns:a="http://schemas.openxmlformats.org/drawingml/2006/main" noGrp="1"/>
          </p:cNvSpPr>
          <p:nvPr/>
        </p:nvSpPr>
        <p:spPr>
          <a:xfrm xmlns:a="http://schemas.openxmlformats.org/drawingml/2006/main">
            <a:off x="685800" y="466725"/>
            <a:ext cx="10820400" cy="676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3300" b="0">
                <a:solidFill>
                  <a:srgbClr val="1C1E31"/>
                </a:solidFill>
                <a:latin typeface="Plus Jakarta Sans ExtraBold"/>
                <a:ea typeface="Plus Jakarta Sans ExtraBold"/>
                <a:cs typeface="Plus Jakarta Sans ExtraBold"/>
              </a:defRPr>
            </a:pPr>
            <a:r>
              <a:rPr sz="3300" b="0">
                <a:solidFill>
                  <a:srgbClr val="1C1E31"/>
                </a:solidFill>
                <a:latin typeface="Plus Jakarta Sans ExtraBold"/>
                <a:ea typeface="Plus Jakarta Sans ExtraBold"/>
                <a:cs typeface="Plus Jakarta Sans ExtraBold"/>
              </a:rPr>
              <a:t>Rollout and weekly review</a:t>
            </a:r>
          </a:p>
        </p:txBody>
      </p:sp>
      <p:sp>
        <p:nvSpPr>
          <p:cNvPr id="2" name="">
            <a:extLst xmlns:a="http://schemas.openxmlformats.org/drawingml/2006/main">
              <a:ext uri="{FF2B5EF4-FFF2-40B4-BE49-F238E27FC236}">
                <a16:creationId xmlns:a16="http://schemas.microsoft.com/office/drawing/2014/main" id="{04463DEF-633F-4725-AB5B-A72AC7A4F64D}"/>
              </a:ext>
            </a:extLst>
          </p:cNvPr>
          <p:cNvSpPr>
            <a:spLocks xmlns:a="http://schemas.openxmlformats.org/drawingml/2006/main" noGrp="1"/>
          </p:cNvSpPr>
          <p:nvPr/>
        </p:nvSpPr>
        <p:spPr>
          <a:xfrm xmlns:a="http://schemas.openxmlformats.org/drawingml/2006/main">
            <a:off x="685800" y="1257300"/>
            <a:ext cx="108204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650" b="0">
                <a:solidFill>
                  <a:srgbClr val="5B5F7D"/>
                </a:solidFill>
                <a:latin typeface="DM Sans"/>
                <a:ea typeface="DM Sans"/>
                <a:cs typeface="DM Sans"/>
              </a:defRPr>
            </a:pPr>
            <a:r>
              <a:rPr sz="1650" b="0">
                <a:solidFill>
                  <a:srgbClr val="5B5F7D"/>
                </a:solidFill>
                <a:latin typeface="DM Sans"/>
                <a:ea typeface="DM Sans"/>
                <a:cs typeface="DM Sans"/>
              </a:rPr>
              <a:t>A short operating plan</a:t>
            </a:r>
          </a:p>
        </p:txBody>
      </p:sp>
      <p:graphicFrame>
        <p:nvGraphicFramePr>
          <p:cNvPr id="11" name=""/>
          <p:cNvGraphicFramePr/>
          <p:nvPr/>
        </p:nvGraphicFramePr>
        <p:xfrm>
          <a:off xmlns:a="http://schemas.openxmlformats.org/drawingml/2006/main" x="685800" y="1943100"/>
          <a:ext xmlns:a="http://schemas.openxmlformats.org/drawingml/2006/main" cx="10820400" cy="3467100"/>
        </p:xfrm>
        <a:graphic xmlns:a="http://schemas.openxmlformats.org/drawingml/2006/main">
          <a:graphicData uri="http://schemas.openxmlformats.org/drawingml/2006/table">
            <a:tbl>
              <a:tblPr/>
              <a:tblGrid>
                <a:gridCol w="3190875"/>
                <a:gridCol w="7629525"/>
              </a:tblGrid>
              <a:tr h="577850">
                <a:tc>
                  <a:txBody>
                    <a:bodyPr>
                      <a:noAutofit/>
                    </a:bodyPr>
                    <a:lstStyle/>
                    <a:p>
                      <a:r>
                        <a:rPr sz="1650" b="1">
                          <a:solidFill>
                            <a:srgbClr val="FFFFFF"/>
                          </a:solidFill>
                          <a:latin typeface="DM Sans"/>
                          <a:ea typeface="DM Sans"/>
                          <a:cs typeface="DM Sans"/>
                        </a:rPr>
                        <a:t>Step</a:t>
                      </a:r>
                    </a:p>
                  </a:txBody>
                  <a:tcPr marL="91440" marR="91440" marT="45720" marB="45720">
                    <a:solidFill>
                      <a:srgbClr val="040B1C"/>
                    </a:solidFill>
                  </a:tcPr>
                </a:tc>
                <a:tc>
                  <a:txBody>
                    <a:bodyPr>
                      <a:noAutofit/>
                    </a:bodyPr>
                    <a:lstStyle/>
                    <a:p>
                      <a:r>
                        <a:rPr sz="1650" b="1">
                          <a:solidFill>
                            <a:srgbClr val="FFFFFF"/>
                          </a:solidFill>
                          <a:latin typeface="DM Sans"/>
                          <a:ea typeface="DM Sans"/>
                          <a:cs typeface="DM Sans"/>
                        </a:rPr>
                        <a:t>Action and output</a:t>
                      </a:r>
                    </a:p>
                  </a:txBody>
                  <a:tcPr marL="91440" marR="91440" marT="45720" marB="45720">
                    <a:solidFill>
                      <a:srgbClr val="040B1C"/>
                    </a:solidFill>
                  </a:tcPr>
                </a:tc>
              </a:tr>
              <a:tr h="577850">
                <a:tc>
                  <a:txBody>
                    <a:bodyPr>
                      <a:noAutofit/>
                    </a:bodyPr>
                    <a:lstStyle/>
                    <a:p>
                      <a:r>
                        <a:rPr sz="1650" b="1">
                          <a:solidFill>
                            <a:srgbClr val="1C1E31"/>
                          </a:solidFill>
                          <a:latin typeface="DM Sans"/>
                          <a:ea typeface="DM Sans"/>
                          <a:cs typeface="DM Sans"/>
                        </a:rPr>
                        <a:t>Design workshop</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Sales and RevOps agree stage evidence and value definitions.</a:t>
                      </a:r>
                    </a:p>
                  </a:txBody>
                  <a:tcPr marL="91440" marR="91440" marT="45720" marB="45720">
                    <a:solidFill>
                      <a:srgbClr val="FFFFFF"/>
                    </a:solidFill>
                  </a:tcPr>
                </a:tc>
              </a:tr>
              <a:tr h="577850">
                <a:tc>
                  <a:txBody>
                    <a:bodyPr>
                      <a:noAutofit/>
                    </a:bodyPr>
                    <a:lstStyle/>
                    <a:p>
                      <a:r>
                        <a:rPr sz="1650" b="1">
                          <a:solidFill>
                            <a:srgbClr val="1C1E31"/>
                          </a:solidFill>
                          <a:latin typeface="DM Sans"/>
                          <a:ea typeface="DM Sans"/>
                          <a:cs typeface="DM Sans"/>
                        </a:rPr>
                        <a:t>Pilot</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Two reps work five live deals and record friction.</a:t>
                      </a:r>
                    </a:p>
                  </a:txBody>
                  <a:tcPr marL="91440" marR="91440" marT="45720" marB="45720">
                    <a:solidFill>
                      <a:srgbClr val="F6F6F8"/>
                    </a:solidFill>
                  </a:tcPr>
                </a:tc>
              </a:tr>
              <a:tr h="577850">
                <a:tc>
                  <a:txBody>
                    <a:bodyPr>
                      <a:noAutofit/>
                    </a:bodyPr>
                    <a:lstStyle/>
                    <a:p>
                      <a:r>
                        <a:rPr sz="1650" b="1">
                          <a:solidFill>
                            <a:srgbClr val="1C1E31"/>
                          </a:solidFill>
                          <a:latin typeface="DM Sans"/>
                          <a:ea typeface="DM Sans"/>
                          <a:cs typeface="DM Sans"/>
                        </a:rPr>
                        <a:t>Training</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Each rep demonstrates a stage move and a complete next step.</a:t>
                      </a:r>
                    </a:p>
                  </a:txBody>
                  <a:tcPr marL="91440" marR="91440" marT="45720" marB="45720">
                    <a:solidFill>
                      <a:srgbClr val="FFFFFF"/>
                    </a:solidFill>
                  </a:tcPr>
                </a:tc>
              </a:tr>
              <a:tr h="577850">
                <a:tc>
                  <a:txBody>
                    <a:bodyPr>
                      <a:noAutofit/>
                    </a:bodyPr>
                    <a:lstStyle/>
                    <a:p>
                      <a:r>
                        <a:rPr sz="1650" b="1">
                          <a:solidFill>
                            <a:srgbClr val="1C1E31"/>
                          </a:solidFill>
                          <a:latin typeface="DM Sans"/>
                          <a:ea typeface="DM Sans"/>
                          <a:cs typeface="DM Sans"/>
                        </a:rPr>
                        <a:t>Weekly review</a:t>
                      </a:r>
                    </a:p>
                  </a:txBody>
                  <a:tcPr marL="91440" marR="91440" marT="45720" marB="45720">
                    <a:solidFill>
                      <a:srgbClr val="F6F6F8"/>
                    </a:solidFill>
                  </a:tcPr>
                </a:tc>
                <a:tc>
                  <a:txBody>
                    <a:bodyPr>
                      <a:noAutofit/>
                    </a:bodyPr>
                    <a:lstStyle/>
                    <a:p>
                      <a:r>
                        <a:rPr sz="1650" b="0">
                          <a:solidFill>
                            <a:srgbClr val="1C1E31"/>
                          </a:solidFill>
                          <a:latin typeface="DM Sans"/>
                          <a:ea typeface="DM Sans"/>
                          <a:cs typeface="DM Sans"/>
                        </a:rPr>
                        <a:t>Manager reviews evidence gaps, overdue actions and slippage.</a:t>
                      </a:r>
                    </a:p>
                  </a:txBody>
                  <a:tcPr marL="91440" marR="91440" marT="45720" marB="45720">
                    <a:solidFill>
                      <a:srgbClr val="F6F6F8"/>
                    </a:solidFill>
                  </a:tcPr>
                </a:tc>
              </a:tr>
              <a:tr h="577850">
                <a:tc>
                  <a:txBody>
                    <a:bodyPr>
                      <a:noAutofit/>
                    </a:bodyPr>
                    <a:lstStyle/>
                    <a:p>
                      <a:r>
                        <a:rPr sz="1650" b="1">
                          <a:solidFill>
                            <a:srgbClr val="1C1E31"/>
                          </a:solidFill>
                          <a:latin typeface="DM Sans"/>
                          <a:ea typeface="DM Sans"/>
                          <a:cs typeface="DM Sans"/>
                        </a:rPr>
                        <a:t>Monthly improvement</a:t>
                      </a:r>
                    </a:p>
                  </a:txBody>
                  <a:tcPr marL="91440" marR="91440" marT="45720" marB="45720">
                    <a:solidFill>
                      <a:srgbClr val="FFFFFF"/>
                    </a:solidFill>
                  </a:tcPr>
                </a:tc>
                <a:tc>
                  <a:txBody>
                    <a:bodyPr>
                      <a:noAutofit/>
                    </a:bodyPr>
                    <a:lstStyle/>
                    <a:p>
                      <a:r>
                        <a:rPr sz="1650" b="0">
                          <a:solidFill>
                            <a:srgbClr val="1C1E31"/>
                          </a:solidFill>
                          <a:latin typeface="DM Sans"/>
                          <a:ea typeface="DM Sans"/>
                          <a:cs typeface="DM Sans"/>
                        </a:rPr>
                        <a:t>Team compares conversion and aging before changing the process.</a:t>
                      </a:r>
                    </a:p>
                  </a:txBody>
                  <a:tcPr marL="91440" marR="91440" marT="45720" marB="45720">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D36D256D-8ECA-41D6-8D5D-52D40C24EF7C}"/>
              </a:ext>
            </a:extLst>
          </p:cNvPr>
          <p:cNvSpPr>
            <a:spLocks xmlns:a="http://schemas.openxmlformats.org/drawingml/2006/main" noGrp="1"/>
          </p:cNvSpPr>
          <p:nvPr/>
        </p:nvSpPr>
        <p:spPr>
          <a:xfrm xmlns:a="http://schemas.openxmlformats.org/drawingml/2006/main">
            <a:off x="685800" y="5600700"/>
            <a:ext cx="108204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275" b="0">
                <a:solidFill>
                  <a:srgbClr val="5B5F7D"/>
                </a:solidFill>
                <a:latin typeface="DM Sans"/>
                <a:ea typeface="DM Sans"/>
                <a:cs typeface="DM Sans"/>
              </a:defRPr>
            </a:pPr>
            <a:r>
              <a:rPr sz="1275" b="0">
                <a:solidFill>
                  <a:srgbClr val="5B5F7D"/>
                </a:solidFill>
                <a:latin typeface="DM Sans"/>
                <a:ea typeface="DM Sans"/>
                <a:cs typeface="DM Sans"/>
              </a:rPr>
              <a:t>Next action: assign the workshop owner and date, then complete the stage worksheet on slide 4.</a:t>
            </a:r>
          </a:p>
        </p:txBody>
      </p:sp>
      <p:sp>
        <p:nvSpPr>
          <p:cNvPr id="5" name="">
            <a:extLst xmlns:a="http://schemas.openxmlformats.org/drawingml/2006/main">
              <a:ext uri="{FF2B5EF4-FFF2-40B4-BE49-F238E27FC236}">
                <a16:creationId xmlns:a16="http://schemas.microsoft.com/office/drawing/2014/main" id="{F8A65AA2-18EB-45A1-9444-1C8B37DF07A2}"/>
              </a:ext>
            </a:extLst>
          </p:cNvPr>
          <p:cNvSpPr>
            <a:spLocks xmlns:a="http://schemas.openxmlformats.org/drawingml/2006/main" noGrp="1"/>
          </p:cNvSpPr>
          <p:nvPr/>
        </p:nvSpPr>
        <p:spPr>
          <a:xfrm xmlns:a="http://schemas.openxmlformats.org/drawingml/2006/main">
            <a:off x="685800" y="6400800"/>
            <a:ext cx="1905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
            </a:r>
          </a:p>
        </p:txBody>
      </p:sp>
      <p:sp>
        <p:nvSpPr>
          <p:cNvPr id="6" name="">
            <a:extLst xmlns:a="http://schemas.openxmlformats.org/drawingml/2006/main">
              <a:ext uri="{FF2B5EF4-FFF2-40B4-BE49-F238E27FC236}">
                <a16:creationId xmlns:a16="http://schemas.microsoft.com/office/drawing/2014/main" id="{F2D37C5B-A352-48AF-87A7-406855EF8EF8}"/>
              </a:ext>
            </a:extLst>
          </p:cNvPr>
          <p:cNvSpPr>
            <a:spLocks xmlns:a="http://schemas.openxmlformats.org/drawingml/2006/main" noGrp="1"/>
          </p:cNvSpPr>
          <p:nvPr/>
        </p:nvSpPr>
        <p:spPr>
          <a:xfrm xmlns:a="http://schemas.openxmlformats.org/drawingml/2006/main">
            <a:off x="10591800" y="6400800"/>
            <a:ext cx="9144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buNone/>
              <a:defRPr sz="1050" b="0">
                <a:solidFill>
                  <a:srgbClr val="5B5F7D"/>
                </a:solidFill>
                <a:latin typeface="DM Sans"/>
                <a:ea typeface="DM Sans"/>
                <a:cs typeface="DM Sans"/>
              </a:defRPr>
            </a:pPr>
            <a:r>
              <a:rPr sz="1050" b="0">
                <a:solidFill>
                  <a:srgbClr val="5B5F7D"/>
                </a:solidFill>
                <a:latin typeface="DM Sans"/>
                <a:ea typeface="DM Sans"/>
                <a:cs typeface="DM Sans"/>
              </a:rPr>
              <a:t>08 / 8</a:t>
            </a:r>
          </a:p>
        </p:txBody>
      </p:sp>
    </p:spTree>
    <p:extLst>
      <p:ext uri="{BB962C8B-B14F-4D97-AF65-F5344CB8AC3E}">
        <p14:creationId xmlns:p14="http://schemas.microsoft.com/office/powerpoint/2010/main" val="51210003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2026-09-11T06:22:00.1640000Z</dcterms:created>
  <dcterms:modified xsi:type="dcterms:W3CDTF">2026-09-11T06:22:00.1640000Z</dcterms:modified>
</coreProperties>
</file>