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53cdc8aa76544acf" /><Relationship Type="http://schemas.openxmlformats.org/officeDocument/2006/relationships/extended-properties" Target="/docProps/app.xml" Id="R6b07f801400d49fd" /><Relationship Type="http://schemas.openxmlformats.org/officeDocument/2006/relationships/officeDocument" Target="/ppt/presentation.xml" Id="Rc2234b716a4f46c0" /></Relationships>
</file>

<file path=ppt/presentation.xml><?xml version="1.0" encoding="utf-8"?>
<p:presentation xmlns:p="http://schemas.openxmlformats.org/presentationml/2006/main">
  <p:sldMasterIdLst>
    <p:sldMasterId xmlns:r="http://schemas.openxmlformats.org/officeDocument/2006/relationships" id="2147483648" r:id="Rd8a571530ffb49e2"/>
  </p:sldMasterIdLst>
  <p:notesMasterIdLst>
    <p:notesMasterId xmlns:r="http://schemas.openxmlformats.org/officeDocument/2006/relationships" r:id="R1376b15ed6a644c5"/>
  </p:notesMasterIdLst>
  <p:sldIdLst>
    <p:sldId xmlns:r="http://schemas.openxmlformats.org/officeDocument/2006/relationships" id="256" r:id="R1bc7dd833a714412"/>
    <p:sldId xmlns:r="http://schemas.openxmlformats.org/officeDocument/2006/relationships" id="257" r:id="R6969e569fd9b4c1f"/>
    <p:sldId xmlns:r="http://schemas.openxmlformats.org/officeDocument/2006/relationships" id="258" r:id="Red5b63198ec242f3"/>
    <p:sldId xmlns:r="http://schemas.openxmlformats.org/officeDocument/2006/relationships" id="259" r:id="R17f846361ae54b09"/>
    <p:sldId xmlns:r="http://schemas.openxmlformats.org/officeDocument/2006/relationships" id="260" r:id="R9342c6d19ac843f7"/>
    <p:sldId xmlns:r="http://schemas.openxmlformats.org/officeDocument/2006/relationships" id="261" r:id="Ree61d0ac6b9543db"/>
    <p:sldId xmlns:r="http://schemas.openxmlformats.org/officeDocument/2006/relationships" id="262" r:id="Rd42f1fddfe58447c"/>
    <p:sldId xmlns:r="http://schemas.openxmlformats.org/officeDocument/2006/relationships" id="263" r:id="Rd44f8331d85146ec"/>
    <p:sldId xmlns:r="http://schemas.openxmlformats.org/officeDocument/2006/relationships" id="264" r:id="R29b37510ff3f47f9"/>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46dd71ecf48743f2" /><Relationship Type="http://schemas.openxmlformats.org/officeDocument/2006/relationships/slideMaster" Target="/ppt/slideMasters/slideMaster1.xml" Id="Rd8a571530ffb49e2" /><Relationship Type="http://schemas.openxmlformats.org/officeDocument/2006/relationships/notesMaster" Target="/ppt/notesMasters/notesMaster1.xml" Id="R1376b15ed6a644c5" /><Relationship Type="http://schemas.openxmlformats.org/officeDocument/2006/relationships/presProps" Target="/ppt/presProps.xml" Id="R80eb7a9ff7fb4929" /><Relationship Type="http://schemas.openxmlformats.org/officeDocument/2006/relationships/tableStyles" Target="/ppt/tableStyles.xml" Id="Rbb0abe2037fc46c2" /><Relationship Type="http://schemas.openxmlformats.org/officeDocument/2006/relationships/slide" Target="/ppt/slides/slide1.xml" Id="R1bc7dd833a714412" /><Relationship Type="http://schemas.openxmlformats.org/officeDocument/2006/relationships/slide" Target="/ppt/slides/slide2.xml" Id="R6969e569fd9b4c1f" /><Relationship Type="http://schemas.openxmlformats.org/officeDocument/2006/relationships/slide" Target="/ppt/slides/slide3.xml" Id="Red5b63198ec242f3" /><Relationship Type="http://schemas.openxmlformats.org/officeDocument/2006/relationships/slide" Target="/ppt/slides/slide4.xml" Id="R17f846361ae54b09" /><Relationship Type="http://schemas.openxmlformats.org/officeDocument/2006/relationships/slide" Target="/ppt/slides/slide5.xml" Id="R9342c6d19ac843f7" /><Relationship Type="http://schemas.openxmlformats.org/officeDocument/2006/relationships/slide" Target="/ppt/slides/slide6.xml" Id="Ree61d0ac6b9543db" /><Relationship Type="http://schemas.openxmlformats.org/officeDocument/2006/relationships/slide" Target="/ppt/slides/slide7.xml" Id="Rd42f1fddfe58447c" /><Relationship Type="http://schemas.openxmlformats.org/officeDocument/2006/relationships/slide" Target="/ppt/slides/slide8.xml" Id="Rd44f8331d85146ec" /><Relationship Type="http://schemas.openxmlformats.org/officeDocument/2006/relationships/slide" Target="/ppt/slides/slide9.xml" Id="R29b37510ff3f47f9"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b3267fa2f2af4d3d"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395f2e73b1a745bd" /><Relationship Type="http://schemas.openxmlformats.org/officeDocument/2006/relationships/notesMaster" Target="/ppt/notesMasters/notesMaster1.xml" Id="Rd5a0e4f6780e46ad" /></Relationships>
</file>

<file path=ppt/notesSlides/_rels/notesSlide2.xml.rels>&#65279;<?xml version="1.0" encoding="utf-8"?><Relationships xmlns="http://schemas.openxmlformats.org/package/2006/relationships"><Relationship Type="http://schemas.openxmlformats.org/officeDocument/2006/relationships/slide" Target="/ppt/slides/slide2.xml" Id="R7b64954b3eb24294" /><Relationship Type="http://schemas.openxmlformats.org/officeDocument/2006/relationships/notesMaster" Target="/ppt/notesMasters/notesMaster1.xml" Id="Ra6aa43925e8644af" /></Relationships>
</file>

<file path=ppt/notesSlides/_rels/notesSlide3.xml.rels>&#65279;<?xml version="1.0" encoding="utf-8"?><Relationships xmlns="http://schemas.openxmlformats.org/package/2006/relationships"><Relationship Type="http://schemas.openxmlformats.org/officeDocument/2006/relationships/slide" Target="/ppt/slides/slide3.xml" Id="Re9f829a46c8d4dd0" /><Relationship Type="http://schemas.openxmlformats.org/officeDocument/2006/relationships/notesMaster" Target="/ppt/notesMasters/notesMaster1.xml" Id="R4f062368208042c9" /></Relationships>
</file>

<file path=ppt/notesSlides/_rels/notesSlide4.xml.rels>&#65279;<?xml version="1.0" encoding="utf-8"?><Relationships xmlns="http://schemas.openxmlformats.org/package/2006/relationships"><Relationship Type="http://schemas.openxmlformats.org/officeDocument/2006/relationships/slide" Target="/ppt/slides/slide4.xml" Id="Re1cdb89acfb64f92" /><Relationship Type="http://schemas.openxmlformats.org/officeDocument/2006/relationships/notesMaster" Target="/ppt/notesMasters/notesMaster1.xml" Id="Rdb8db3006f17403e" /></Relationships>
</file>

<file path=ppt/notesSlides/_rels/notesSlide5.xml.rels>&#65279;<?xml version="1.0" encoding="utf-8"?><Relationships xmlns="http://schemas.openxmlformats.org/package/2006/relationships"><Relationship Type="http://schemas.openxmlformats.org/officeDocument/2006/relationships/slide" Target="/ppt/slides/slide5.xml" Id="Re6116d31dd174212" /><Relationship Type="http://schemas.openxmlformats.org/officeDocument/2006/relationships/notesMaster" Target="/ppt/notesMasters/notesMaster1.xml" Id="R6c30c21128f84f60" /></Relationships>
</file>

<file path=ppt/notesSlides/_rels/notesSlide6.xml.rels>&#65279;<?xml version="1.0" encoding="utf-8"?><Relationships xmlns="http://schemas.openxmlformats.org/package/2006/relationships"><Relationship Type="http://schemas.openxmlformats.org/officeDocument/2006/relationships/slide" Target="/ppt/slides/slide6.xml" Id="R92cb32be167743e3" /><Relationship Type="http://schemas.openxmlformats.org/officeDocument/2006/relationships/notesMaster" Target="/ppt/notesMasters/notesMaster1.xml" Id="R31fa0b31c3f84fe7" /></Relationships>
</file>

<file path=ppt/notesSlides/_rels/notesSlide7.xml.rels>&#65279;<?xml version="1.0" encoding="utf-8"?><Relationships xmlns="http://schemas.openxmlformats.org/package/2006/relationships"><Relationship Type="http://schemas.openxmlformats.org/officeDocument/2006/relationships/slide" Target="/ppt/slides/slide7.xml" Id="R2477ead3e6304e09" /><Relationship Type="http://schemas.openxmlformats.org/officeDocument/2006/relationships/notesMaster" Target="/ppt/notesMasters/notesMaster1.xml" Id="R15d01b7af04047f0" /></Relationships>
</file>

<file path=ppt/notesSlides/_rels/notesSlide8.xml.rels>&#65279;<?xml version="1.0" encoding="utf-8"?><Relationships xmlns="http://schemas.openxmlformats.org/package/2006/relationships"><Relationship Type="http://schemas.openxmlformats.org/officeDocument/2006/relationships/slide" Target="/ppt/slides/slide8.xml" Id="R8fd3f73a11bb402a" /><Relationship Type="http://schemas.openxmlformats.org/officeDocument/2006/relationships/notesMaster" Target="/ppt/notesMasters/notesMaster1.xml" Id="R97b0165f2dcd4e4d" /></Relationships>
</file>

<file path=ppt/notesSlides/_rels/notesSlide9.xml.rels>&#65279;<?xml version="1.0" encoding="utf-8"?><Relationships xmlns="http://schemas.openxmlformats.org/package/2006/relationships"><Relationship Type="http://schemas.openxmlformats.org/officeDocument/2006/relationships/slide" Target="/ppt/slides/slide9.xml" Id="R061ca31316fc4d4a" /><Relationship Type="http://schemas.openxmlformats.org/officeDocument/2006/relationships/notesMaster" Target="/ppt/notesMasters/notesMaster1.xml" Id="R7ef86fd40fb74027"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Use this editable framework with your team. Replace the sample content with your own definitions and evidence.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Use SPICED as a listening and documentation structure. The buyer does not need to hear the acronym. Questions and HubSpot mappings in this deck are original Superwork implementation suggestions, not official Winning by Design training material.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Use the buyer’s actual language. Follow a general statement with a recent example: What happened on the last deal? Ask permission before moving into detailed commercial questions. Do not diagnose a CRM configuration solely from a job title or firmographic profile.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Impact can include reduced risk or less frustration as well as a numerical outcome. Separate measured facts, estimates and desired targets. Ask the buyer to correct your summary. The example on the slide is a hypothetical target, not a universal response-time benchmark.</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 seller’s quarter end is not a buyer critical event. If there is no meaningful deadline, record that honestly. Keep event date, decision date and forecast close date separate. Work backwards with the buyer and include the time their own team needs.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Ask about process before trying to bypass your current contact. Confirm whether the proposed next step helps them make a decision. Avoid setting an evaluation meeting before you know what needs to be evaluated.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These are proposed custom Deal properties. Check for existing equivalents before creating them. Put source links and buyer confirmations in the text fields. If you use a playbook, confirm which property update and question features your subscription supports. A regular record note works as a simpler starting point.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SPICED elements are not HubSpot stages. They provide evidence throughout the sales process. Revisit earlier assumptions when the buyer changes direction. Preserve the buyer’s outcome in the customer handoff so delivery can measure progress against the same goal.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Send the buyer a short recap and invite corrections. A useful opening is: My understanding is that you want [outcome] because [reason]. The next step we agreed is [action]. Have I captured that correctly? The written response can become evidence on the record.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1c0ed7e3814e48f3"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a14632536dc54b0e" /><Relationship Type="http://schemas.openxmlformats.org/officeDocument/2006/relationships/slideLayout" Target="/ppt/slideLayouts/slideLayout1.xml" Id="Reb3e6afd684340c4"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eb3e6afd684340c4"/>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02159f9806f24b17" /><Relationship Type="http://schemas.openxmlformats.org/officeDocument/2006/relationships/image" Target="/ppt/media/image.png" Id="R1e2bb39a281c423a" /><Relationship Type="http://schemas.openxmlformats.org/officeDocument/2006/relationships/notesSlide" Target="/ppt/notesSlides/notesSlide1.xml" Id="R20a03b6344444d08"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9c78dfbf084241d6" /><Relationship Type="http://schemas.openxmlformats.org/officeDocument/2006/relationships/notesSlide" Target="/ppt/notesSlides/notesSlide2.xml" Id="Recf27a0f3d364ffc"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d30a2f72f52f465c" /><Relationship Type="http://schemas.openxmlformats.org/officeDocument/2006/relationships/notesSlide" Target="/ppt/notesSlides/notesSlide3.xml" Id="Rdcdff578ed654798"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4c6cb489c56e4a13" /><Relationship Type="http://schemas.openxmlformats.org/officeDocument/2006/relationships/notesSlide" Target="/ppt/notesSlides/notesSlide4.xml" Id="R0b0ac9e6f7a04339"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684bfb882ead44ae" /><Relationship Type="http://schemas.openxmlformats.org/officeDocument/2006/relationships/notesSlide" Target="/ppt/notesSlides/notesSlide5.xml" Id="R55af2926fdac4a0b"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59edc4267bc44f1e" /><Relationship Type="http://schemas.openxmlformats.org/officeDocument/2006/relationships/notesSlide" Target="/ppt/notesSlides/notesSlide6.xml" Id="R4ad08e00aa3f47ee"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832b5396057f4deb" /><Relationship Type="http://schemas.openxmlformats.org/officeDocument/2006/relationships/notesSlide" Target="/ppt/notesSlides/notesSlide7.xml" Id="Rdb6def49f8374dbb"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29175969fda542de" /><Relationship Type="http://schemas.openxmlformats.org/officeDocument/2006/relationships/notesSlide" Target="/ppt/notesSlides/notesSlide8.xml" Id="R202f552680624065"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ebafba0fdbf944fe" /><Relationship Type="http://schemas.openxmlformats.org/officeDocument/2006/relationships/notesSlide" Target="/ppt/notesSlides/notesSlide9.xml" Id="R303a96227b6f4367" /></Relationships>
</file>

<file path=ppt/slides/slide1.xml><?xml version="1.0" encoding="utf-8"?>
<p:sld xmlns:p="http://schemas.openxmlformats.org/presentationml/2006/main">
  <p:cSld>
    <p:bg>
      <p:bgPr>
        <a:solidFill xmlns:a="http://schemas.openxmlformats.org/drawingml/2006/main">
          <a:srgbClr val="040B1C"/>
        </a:solidFill>
      </p:bgPr>
    </p:bg>
    <p:spTree>
      <p:nvGrpSpPr>
        <p:cNvPr id="1" name=""/>
        <p:cNvGrpSpPr/>
        <p:nvPr/>
      </p:nvGrpSpPr>
      <p:grpSpPr>
        <a:xfrm xmlns:a="http://schemas.openxmlformats.org/drawingml/2006/main"/>
      </p:grpSpPr>
      <p:pic>
        <p:nvPicPr>
          <p:cNvPr id="7" name=""/>
          <p:cNvPicPr>
            <a:picLocks xmlns:a="http://schemas.openxmlformats.org/drawingml/2006/main" noChangeAspect="1"/>
          </p:cNvPicPr>
          <p:nvPr/>
        </p:nvPicPr>
        <p:blipFill>
          <a:blip xmlns:r="http://schemas.openxmlformats.org/officeDocument/2006/relationships" xmlns:a="http://schemas.openxmlformats.org/drawingml/2006/main" r:embed="R1e2bb39a281c423a"/>
          <a:stretch xmlns:a="http://schemas.openxmlformats.org/drawingml/2006/main"/>
        </p:blipFill>
        <p:spPr>
          <a:xfrm xmlns:a="http://schemas.openxmlformats.org/drawingml/2006/main">
            <a:off x="628650" y="477197"/>
            <a:ext cx="2190750" cy="512456"/>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794E1ED4-9B6B-484E-B53D-67EBE2B5115C}"/>
              </a:ext>
            </a:extLst>
          </p:cNvPr>
          <p:cNvSpPr>
            <a:spLocks xmlns:a="http://schemas.openxmlformats.org/drawingml/2006/main" noGrp="1"/>
          </p:cNvSpPr>
          <p:nvPr/>
        </p:nvSpPr>
        <p:spPr>
          <a:xfrm xmlns:a="http://schemas.openxmlformats.org/drawingml/2006/main">
            <a:off x="685800" y="2095500"/>
            <a:ext cx="10820400" cy="1809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4800" b="0">
                <a:solidFill>
                  <a:srgbClr val="FFFFFF"/>
                </a:solidFill>
                <a:latin typeface="Plus Jakarta Sans ExtraBold"/>
                <a:ea typeface="Plus Jakarta Sans ExtraBold"/>
                <a:cs typeface="Plus Jakarta Sans ExtraBold"/>
              </a:defRPr>
            </a:pPr>
            <a:r>
              <a:rPr sz="4800" b="0">
                <a:solidFill>
                  <a:srgbClr val="FFFFFF"/>
                </a:solidFill>
                <a:latin typeface="Plus Jakarta Sans ExtraBold"/>
                <a:ea typeface="Plus Jakarta Sans ExtraBold"/>
                <a:cs typeface="Plus Jakarta Sans ExtraBold"/>
              </a:rPr>
              <a:t>SPICED</a:t>
            </a:r>
          </a:p>
          <a:p xmlns:a="http://schemas.openxmlformats.org/drawingml/2006/main">
            <a:pPr>
              <a:buNone/>
              <a:defRPr sz="4800" b="0">
                <a:solidFill>
                  <a:srgbClr val="FFFFFF"/>
                </a:solidFill>
                <a:latin typeface="Plus Jakarta Sans ExtraBold"/>
                <a:ea typeface="Plus Jakarta Sans ExtraBold"/>
                <a:cs typeface="Plus Jakarta Sans ExtraBold"/>
              </a:defRPr>
            </a:pPr>
            <a:r>
              <a:rPr sz="4800" b="0">
                <a:solidFill>
                  <a:srgbClr val="FFFFFF"/>
                </a:solidFill>
                <a:latin typeface="Plus Jakarta Sans ExtraBold"/>
                <a:ea typeface="Plus Jakarta Sans ExtraBold"/>
                <a:cs typeface="Plus Jakarta Sans ExtraBold"/>
              </a:rPr>
              <a:t>Discovery Framework</a:t>
            </a:r>
          </a:p>
        </p:txBody>
      </p:sp>
      <p:sp>
        <p:nvSpPr>
          <p:cNvPr id="3" name="">
            <a:extLst xmlns:a="http://schemas.openxmlformats.org/drawingml/2006/main">
              <a:ext uri="{FF2B5EF4-FFF2-40B4-BE49-F238E27FC236}">
                <a16:creationId xmlns:a16="http://schemas.microsoft.com/office/drawing/2014/main" id="{10E9C123-1885-4827-86FF-63DA7C08FEF2}"/>
              </a:ext>
            </a:extLst>
          </p:cNvPr>
          <p:cNvSpPr>
            <a:spLocks xmlns:a="http://schemas.openxmlformats.org/drawingml/2006/main" noGrp="1"/>
          </p:cNvSpPr>
          <p:nvPr/>
        </p:nvSpPr>
        <p:spPr>
          <a:xfrm xmlns:a="http://schemas.openxmlformats.org/drawingml/2006/main">
            <a:off x="685800" y="4200525"/>
            <a:ext cx="103822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100" b="0">
                <a:solidFill>
                  <a:srgbClr val="D8E2EF"/>
                </a:solidFill>
                <a:latin typeface="DM Sans"/>
                <a:ea typeface="DM Sans"/>
                <a:cs typeface="DM Sans"/>
              </a:defRPr>
            </a:pPr>
            <a:r>
              <a:rPr sz="2100" b="0">
                <a:solidFill>
                  <a:srgbClr val="D8E2EF"/>
                </a:solidFill>
                <a:latin typeface="DM Sans"/>
                <a:ea typeface="DM Sans"/>
                <a:cs typeface="DM Sans"/>
              </a:rPr>
              <a:t>Discovery questions, deal fields and handoffs for HubSpot</a:t>
            </a:r>
          </a:p>
        </p:txBody>
      </p:sp>
      <p:sp>
        <p:nvSpPr>
          <p:cNvPr id="4" name="">
            <a:extLst xmlns:a="http://schemas.openxmlformats.org/drawingml/2006/main">
              <a:ext uri="{FF2B5EF4-FFF2-40B4-BE49-F238E27FC236}">
                <a16:creationId xmlns:a16="http://schemas.microsoft.com/office/drawing/2014/main" id="{01FBB43C-F977-4207-B423-3BB55C54501D}"/>
              </a:ext>
            </a:extLst>
          </p:cNvPr>
          <p:cNvSpPr>
            <a:spLocks xmlns:a="http://schemas.openxmlformats.org/drawingml/2006/main" noGrp="1"/>
          </p:cNvSpPr>
          <p:nvPr/>
        </p:nvSpPr>
        <p:spPr>
          <a:xfrm xmlns:a="http://schemas.openxmlformats.org/drawingml/2006/main">
            <a:off x="685800" y="5943600"/>
            <a:ext cx="7143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75" b="0">
                <a:solidFill>
                  <a:srgbClr val="BFE937"/>
                </a:solidFill>
                <a:latin typeface="DM Sans"/>
                <a:ea typeface="DM Sans"/>
                <a:cs typeface="DM Sans"/>
              </a:defRPr>
            </a:pPr>
            <a:r>
              <a:rPr sz="1275" b="0">
                <a:solidFill>
                  <a:srgbClr val="BFE937"/>
                </a:solidFill>
                <a:latin typeface="DM Sans"/>
                <a:ea typeface="DM Sans"/>
                <a:cs typeface="DM Sans"/>
              </a:rPr>
              <a:t/>
            </a:r>
          </a:p>
        </p:txBody>
      </p:sp>
      <p:sp>
        <p:nvSpPr>
          <p:cNvPr id="5" name="">
            <a:extLst xmlns:a="http://schemas.openxmlformats.org/drawingml/2006/main">
              <a:ext uri="{FF2B5EF4-FFF2-40B4-BE49-F238E27FC236}">
                <a16:creationId xmlns:a16="http://schemas.microsoft.com/office/drawing/2014/main" id="{277FA0FC-1E74-451C-BCA5-F12005BC1286}"/>
              </a:ext>
            </a:extLst>
          </p:cNvPr>
          <p:cNvSpPr>
            <a:spLocks xmlns:a="http://schemas.openxmlformats.org/drawingml/2006/main" noGrp="1"/>
          </p:cNvSpPr>
          <p:nvPr/>
        </p:nvSpPr>
        <p:spPr>
          <a:xfrm xmlns:a="http://schemas.openxmlformats.org/drawingml/2006/main">
            <a:off x="9448800" y="5943600"/>
            <a:ext cx="20574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75" b="0">
                <a:solidFill>
                  <a:srgbClr val="D8E2EF"/>
                </a:solidFill>
                <a:latin typeface="DM Sans"/>
                <a:ea typeface="DM Sans"/>
                <a:cs typeface="DM Sans"/>
              </a:defRPr>
            </a:pPr>
            <a:r>
              <a:rPr sz="1275" b="0">
                <a:solidFill>
                  <a:srgbClr val="D8E2EF"/>
                </a:solidFill>
                <a:latin typeface="DM Sans"/>
                <a:ea typeface="DM Sans"/>
                <a:cs typeface="DM Sans"/>
              </a:rPr>
              <a:t/>
            </a:r>
          </a:p>
        </p:txBody>
      </p:sp>
    </p:spTree>
    <p:extLst>
      <p:ext uri="{BB962C8B-B14F-4D97-AF65-F5344CB8AC3E}">
        <p14:creationId xmlns:p14="http://schemas.microsoft.com/office/powerpoint/2010/main" val="1579098907"/>
      </p:ext>
    </p:extLst>
  </p:cSld>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DA3348DA-947F-48F3-A30A-D3603F819FCB}"/>
              </a:ext>
            </a:extLst>
          </p:cNvPr>
          <p:cNvSpPr>
            <a:spLocks xmlns:a="http://schemas.openxmlformats.org/drawingml/2006/main" noGrp="1"/>
          </p:cNvSpPr>
          <p:nvPr/>
        </p:nvSpPr>
        <p:spPr>
          <a:xfrm xmlns:a="http://schemas.openxmlformats.org/drawingml/2006/main">
            <a:off x="685800" y="466725"/>
            <a:ext cx="10820400" cy="676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300" b="0">
                <a:solidFill>
                  <a:srgbClr val="1C1E31"/>
                </a:solidFill>
                <a:latin typeface="Plus Jakarta Sans ExtraBold"/>
                <a:ea typeface="Plus Jakarta Sans ExtraBold"/>
                <a:cs typeface="Plus Jakarta Sans ExtraBold"/>
              </a:defRPr>
            </a:pPr>
            <a:r>
              <a:rPr sz="3300" b="0">
                <a:solidFill>
                  <a:srgbClr val="1C1E31"/>
                </a:solidFill>
                <a:latin typeface="Plus Jakarta Sans ExtraBold"/>
                <a:ea typeface="Plus Jakarta Sans ExtraBold"/>
                <a:cs typeface="Plus Jakarta Sans ExtraBold"/>
              </a:rPr>
              <a:t>The five SPICED elements</a:t>
            </a:r>
          </a:p>
        </p:txBody>
      </p:sp>
      <p:sp>
        <p:nvSpPr>
          <p:cNvPr id="2" name="">
            <a:extLst xmlns:a="http://schemas.openxmlformats.org/drawingml/2006/main">
              <a:ext uri="{FF2B5EF4-FFF2-40B4-BE49-F238E27FC236}">
                <a16:creationId xmlns:a16="http://schemas.microsoft.com/office/drawing/2014/main" id="{D27FEC87-899C-4687-BF40-93DFB40E8417}"/>
              </a:ext>
            </a:extLst>
          </p:cNvPr>
          <p:cNvSpPr>
            <a:spLocks xmlns:a="http://schemas.openxmlformats.org/drawingml/2006/main" noGrp="1"/>
          </p:cNvSpPr>
          <p:nvPr/>
        </p:nvSpPr>
        <p:spPr>
          <a:xfrm xmlns:a="http://schemas.openxmlformats.org/drawingml/2006/main">
            <a:off x="685800" y="1257300"/>
            <a:ext cx="108204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650" b="0">
                <a:solidFill>
                  <a:srgbClr val="5B5F7D"/>
                </a:solidFill>
                <a:latin typeface="DM Sans"/>
                <a:ea typeface="DM Sans"/>
                <a:cs typeface="DM Sans"/>
              </a:defRPr>
            </a:pPr>
            <a:r>
              <a:rPr sz="1650" b="0">
                <a:solidFill>
                  <a:srgbClr val="5B5F7D"/>
                </a:solidFill>
                <a:latin typeface="DM Sans"/>
                <a:ea typeface="DM Sans"/>
                <a:cs typeface="DM Sans"/>
              </a:rPr>
              <a:t>CE means Critical Event</a:t>
            </a:r>
          </a:p>
        </p:txBody>
      </p:sp>
      <p:graphicFrame>
        <p:nvGraphicFramePr>
          <p:cNvPr id="11" name=""/>
          <p:cNvGraphicFramePr/>
          <p:nvPr/>
        </p:nvGraphicFramePr>
        <p:xfrm>
          <a:off xmlns:a="http://schemas.openxmlformats.org/drawingml/2006/main" x="685800" y="1943100"/>
          <a:ext xmlns:a="http://schemas.openxmlformats.org/drawingml/2006/main" cx="10820400" cy="3467100"/>
        </p:xfrm>
        <a:graphic xmlns:a="http://schemas.openxmlformats.org/drawingml/2006/main">
          <a:graphicData uri="http://schemas.openxmlformats.org/drawingml/2006/table">
            <a:tbl>
              <a:tblPr/>
              <a:tblGrid>
                <a:gridCol w="3190875"/>
                <a:gridCol w="7629525"/>
              </a:tblGrid>
              <a:tr h="577850">
                <a:tc>
                  <a:txBody>
                    <a:bodyPr>
                      <a:noAutofit/>
                    </a:bodyPr>
                    <a:lstStyle/>
                    <a:p>
                      <a:r>
                        <a:rPr sz="1650" b="1">
                          <a:solidFill>
                            <a:srgbClr val="FFFFFF"/>
                          </a:solidFill>
                          <a:latin typeface="DM Sans"/>
                          <a:ea typeface="DM Sans"/>
                          <a:cs typeface="DM Sans"/>
                        </a:rPr>
                        <a:t>Element</a:t>
                      </a:r>
                    </a:p>
                  </a:txBody>
                  <a:tcPr marL="91440" marR="91440" marT="45720" marB="45720">
                    <a:solidFill>
                      <a:srgbClr val="040B1C"/>
                    </a:solidFill>
                  </a:tcPr>
                </a:tc>
                <a:tc>
                  <a:txBody>
                    <a:bodyPr>
                      <a:noAutofit/>
                    </a:bodyPr>
                    <a:lstStyle/>
                    <a:p>
                      <a:r>
                        <a:rPr sz="1650" b="1">
                          <a:solidFill>
                            <a:srgbClr val="FFFFFF"/>
                          </a:solidFill>
                          <a:latin typeface="DM Sans"/>
                          <a:ea typeface="DM Sans"/>
                          <a:cs typeface="DM Sans"/>
                        </a:rPr>
                        <a:t>What to understand</a:t>
                      </a:r>
                    </a:p>
                  </a:txBody>
                  <a:tcPr marL="91440" marR="91440" marT="45720" marB="45720">
                    <a:solidFill>
                      <a:srgbClr val="040B1C"/>
                    </a:solidFill>
                  </a:tcPr>
                </a:tc>
              </a:tr>
              <a:tr h="577850">
                <a:tc>
                  <a:txBody>
                    <a:bodyPr>
                      <a:noAutofit/>
                    </a:bodyPr>
                    <a:lstStyle/>
                    <a:p>
                      <a:r>
                        <a:rPr sz="1650" b="1">
                          <a:solidFill>
                            <a:srgbClr val="1C1E31"/>
                          </a:solidFill>
                          <a:latin typeface="DM Sans"/>
                          <a:ea typeface="DM Sans"/>
                          <a:cs typeface="DM Sans"/>
                        </a:rPr>
                        <a:t>Situation</a:t>
                      </a:r>
                    </a:p>
                  </a:txBody>
                  <a:tcPr marL="91440" marR="91440" marT="45720" marB="45720">
                    <a:solidFill>
                      <a:srgbClr val="FFFFFF"/>
                    </a:solidFill>
                  </a:tcPr>
                </a:tc>
                <a:tc>
                  <a:txBody>
                    <a:bodyPr>
                      <a:noAutofit/>
                    </a:bodyPr>
                    <a:lstStyle/>
                    <a:p>
                      <a:r>
                        <a:rPr sz="1650" b="0">
                          <a:solidFill>
                            <a:srgbClr val="1C1E31"/>
                          </a:solidFill>
                          <a:latin typeface="DM Sans"/>
                          <a:ea typeface="DM Sans"/>
                          <a:cs typeface="DM Sans"/>
                        </a:rPr>
                        <a:t>The context in which the customer operates</a:t>
                      </a:r>
                    </a:p>
                  </a:txBody>
                  <a:tcPr marL="91440" marR="91440" marT="45720" marB="45720">
                    <a:solidFill>
                      <a:srgbClr val="FFFFFF"/>
                    </a:solidFill>
                  </a:tcPr>
                </a:tc>
              </a:tr>
              <a:tr h="577850">
                <a:tc>
                  <a:txBody>
                    <a:bodyPr>
                      <a:noAutofit/>
                    </a:bodyPr>
                    <a:lstStyle/>
                    <a:p>
                      <a:r>
                        <a:rPr sz="1650" b="1">
                          <a:solidFill>
                            <a:srgbClr val="1C1E31"/>
                          </a:solidFill>
                          <a:latin typeface="DM Sans"/>
                          <a:ea typeface="DM Sans"/>
                          <a:cs typeface="DM Sans"/>
                        </a:rPr>
                        <a:t>Pain</a:t>
                      </a:r>
                    </a:p>
                  </a:txBody>
                  <a:tcPr marL="91440" marR="91440" marT="45720" marB="45720">
                    <a:solidFill>
                      <a:srgbClr val="F6F6F8"/>
                    </a:solidFill>
                  </a:tcPr>
                </a:tc>
                <a:tc>
                  <a:txBody>
                    <a:bodyPr>
                      <a:noAutofit/>
                    </a:bodyPr>
                    <a:lstStyle/>
                    <a:p>
                      <a:r>
                        <a:rPr sz="1650" b="0">
                          <a:solidFill>
                            <a:srgbClr val="1C1E31"/>
                          </a:solidFill>
                          <a:latin typeface="DM Sans"/>
                          <a:ea typeface="DM Sans"/>
                          <a:cs typeface="DM Sans"/>
                        </a:rPr>
                        <a:t>The specific problem they experience</a:t>
                      </a:r>
                    </a:p>
                  </a:txBody>
                  <a:tcPr marL="91440" marR="91440" marT="45720" marB="45720">
                    <a:solidFill>
                      <a:srgbClr val="F6F6F8"/>
                    </a:solidFill>
                  </a:tcPr>
                </a:tc>
              </a:tr>
              <a:tr h="577850">
                <a:tc>
                  <a:txBody>
                    <a:bodyPr>
                      <a:noAutofit/>
                    </a:bodyPr>
                    <a:lstStyle/>
                    <a:p>
                      <a:r>
                        <a:rPr sz="1650" b="1">
                          <a:solidFill>
                            <a:srgbClr val="1C1E31"/>
                          </a:solidFill>
                          <a:latin typeface="DM Sans"/>
                          <a:ea typeface="DM Sans"/>
                          <a:cs typeface="DM Sans"/>
                        </a:rPr>
                        <a:t>Impact</a:t>
                      </a:r>
                    </a:p>
                  </a:txBody>
                  <a:tcPr marL="91440" marR="91440" marT="45720" marB="45720">
                    <a:solidFill>
                      <a:srgbClr val="FFFFFF"/>
                    </a:solidFill>
                  </a:tcPr>
                </a:tc>
                <a:tc>
                  <a:txBody>
                    <a:bodyPr>
                      <a:noAutofit/>
                    </a:bodyPr>
                    <a:lstStyle/>
                    <a:p>
                      <a:r>
                        <a:rPr sz="1650" b="0">
                          <a:solidFill>
                            <a:srgbClr val="1C1E31"/>
                          </a:solidFill>
                          <a:latin typeface="DM Sans"/>
                          <a:ea typeface="DM Sans"/>
                          <a:cs typeface="DM Sans"/>
                        </a:rPr>
                        <a:t>The consequences and desired outcome</a:t>
                      </a:r>
                    </a:p>
                  </a:txBody>
                  <a:tcPr marL="91440" marR="91440" marT="45720" marB="45720">
                    <a:solidFill>
                      <a:srgbClr val="FFFFFF"/>
                    </a:solidFill>
                  </a:tcPr>
                </a:tc>
              </a:tr>
              <a:tr h="577850">
                <a:tc>
                  <a:txBody>
                    <a:bodyPr>
                      <a:noAutofit/>
                    </a:bodyPr>
                    <a:lstStyle/>
                    <a:p>
                      <a:r>
                        <a:rPr sz="1650" b="1">
                          <a:solidFill>
                            <a:srgbClr val="1C1E31"/>
                          </a:solidFill>
                          <a:latin typeface="DM Sans"/>
                          <a:ea typeface="DM Sans"/>
                          <a:cs typeface="DM Sans"/>
                        </a:rPr>
                        <a:t>Critical Event</a:t>
                      </a:r>
                    </a:p>
                  </a:txBody>
                  <a:tcPr marL="91440" marR="91440" marT="45720" marB="45720">
                    <a:solidFill>
                      <a:srgbClr val="F6F6F8"/>
                    </a:solidFill>
                  </a:tcPr>
                </a:tc>
                <a:tc>
                  <a:txBody>
                    <a:bodyPr>
                      <a:noAutofit/>
                    </a:bodyPr>
                    <a:lstStyle/>
                    <a:p>
                      <a:r>
                        <a:rPr sz="1650" b="0">
                          <a:solidFill>
                            <a:srgbClr val="1C1E31"/>
                          </a:solidFill>
                          <a:latin typeface="DM Sans"/>
                          <a:ea typeface="DM Sans"/>
                          <a:cs typeface="DM Sans"/>
                        </a:rPr>
                        <a:t>The milestone that makes timing matter</a:t>
                      </a:r>
                    </a:p>
                  </a:txBody>
                  <a:tcPr marL="91440" marR="91440" marT="45720" marB="45720">
                    <a:solidFill>
                      <a:srgbClr val="F6F6F8"/>
                    </a:solidFill>
                  </a:tcPr>
                </a:tc>
              </a:tr>
              <a:tr h="577850">
                <a:tc>
                  <a:txBody>
                    <a:bodyPr>
                      <a:noAutofit/>
                    </a:bodyPr>
                    <a:lstStyle/>
                    <a:p>
                      <a:r>
                        <a:rPr sz="1650" b="1">
                          <a:solidFill>
                            <a:srgbClr val="1C1E31"/>
                          </a:solidFill>
                          <a:latin typeface="DM Sans"/>
                          <a:ea typeface="DM Sans"/>
                          <a:cs typeface="DM Sans"/>
                        </a:rPr>
                        <a:t>Decision</a:t>
                      </a:r>
                    </a:p>
                  </a:txBody>
                  <a:tcPr marL="91440" marR="91440" marT="45720" marB="45720">
                    <a:solidFill>
                      <a:srgbClr val="FFFFFF"/>
                    </a:solidFill>
                  </a:tcPr>
                </a:tc>
                <a:tc>
                  <a:txBody>
                    <a:bodyPr>
                      <a:noAutofit/>
                    </a:bodyPr>
                    <a:lstStyle/>
                    <a:p>
                      <a:r>
                        <a:rPr sz="1650" b="0">
                          <a:solidFill>
                            <a:srgbClr val="1C1E31"/>
                          </a:solidFill>
                          <a:latin typeface="DM Sans"/>
                          <a:ea typeface="DM Sans"/>
                          <a:cs typeface="DM Sans"/>
                        </a:rPr>
                        <a:t>The people, criteria and process for choosing</a:t>
                      </a:r>
                    </a:p>
                  </a:txBody>
                  <a:tcPr marL="91440" marR="91440" marT="45720" marB="45720">
                    <a:solidFill>
                      <a:srgbClr val="FFFFFF"/>
                    </a:solidFill>
                  </a:tcPr>
                </a:tc>
              </a:tr>
            </a:tbl>
          </a:graphicData>
        </a:graphic>
      </p:graphicFrame>
      <p:sp>
        <p:nvSpPr>
          <p:cNvPr id="4" name="">
            <a:extLst xmlns:a="http://schemas.openxmlformats.org/drawingml/2006/main">
              <a:ext uri="{FF2B5EF4-FFF2-40B4-BE49-F238E27FC236}">
                <a16:creationId xmlns:a16="http://schemas.microsoft.com/office/drawing/2014/main" id="{54447548-5853-48D2-BEE9-4D825C521E79}"/>
              </a:ext>
            </a:extLst>
          </p:cNvPr>
          <p:cNvSpPr>
            <a:spLocks xmlns:a="http://schemas.openxmlformats.org/drawingml/2006/main" noGrp="1"/>
          </p:cNvSpPr>
          <p:nvPr/>
        </p:nvSpPr>
        <p:spPr>
          <a:xfrm xmlns:a="http://schemas.openxmlformats.org/drawingml/2006/main">
            <a:off x="685800" y="5600700"/>
            <a:ext cx="108204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75" b="0">
                <a:solidFill>
                  <a:srgbClr val="5B5F7D"/>
                </a:solidFill>
                <a:latin typeface="DM Sans"/>
                <a:ea typeface="DM Sans"/>
                <a:cs typeface="DM Sans"/>
              </a:defRPr>
            </a:pPr>
            <a:r>
              <a:rPr sz="1275" b="0">
                <a:solidFill>
                  <a:srgbClr val="5B5F7D"/>
                </a:solidFill>
                <a:latin typeface="DM Sans"/>
                <a:ea typeface="DM Sans"/>
                <a:cs typeface="DM Sans"/>
              </a:rPr>
              <a:t/>
            </a:r>
          </a:p>
        </p:txBody>
      </p:sp>
      <p:sp>
        <p:nvSpPr>
          <p:cNvPr id="5" name="">
            <a:extLst xmlns:a="http://schemas.openxmlformats.org/drawingml/2006/main">
              <a:ext uri="{FF2B5EF4-FFF2-40B4-BE49-F238E27FC236}">
                <a16:creationId xmlns:a16="http://schemas.microsoft.com/office/drawing/2014/main" id="{BCD0C8F6-2BC3-439C-8144-1AC9083571DE}"/>
              </a:ext>
            </a:extLst>
          </p:cNvPr>
          <p:cNvSpPr>
            <a:spLocks xmlns:a="http://schemas.openxmlformats.org/drawingml/2006/main" noGrp="1"/>
          </p:cNvSpPr>
          <p:nvPr/>
        </p:nvSpPr>
        <p:spPr>
          <a:xfrm xmlns:a="http://schemas.openxmlformats.org/drawingml/2006/main">
            <a:off x="685800" y="6400800"/>
            <a:ext cx="1905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050" b="0">
                <a:solidFill>
                  <a:srgbClr val="5B5F7D"/>
                </a:solidFill>
                <a:latin typeface="DM Sans"/>
                <a:ea typeface="DM Sans"/>
                <a:cs typeface="DM Sans"/>
              </a:defRPr>
            </a:pPr>
            <a:r>
              <a:rPr sz="1050" b="0">
                <a:solidFill>
                  <a:srgbClr val="5B5F7D"/>
                </a:solidFill>
                <a:latin typeface="DM Sans"/>
                <a:ea typeface="DM Sans"/>
                <a:cs typeface="DM Sans"/>
              </a:rPr>
              <a:t/>
            </a:r>
          </a:p>
        </p:txBody>
      </p:sp>
      <p:sp>
        <p:nvSpPr>
          <p:cNvPr id="6" name="">
            <a:extLst xmlns:a="http://schemas.openxmlformats.org/drawingml/2006/main">
              <a:ext uri="{FF2B5EF4-FFF2-40B4-BE49-F238E27FC236}">
                <a16:creationId xmlns:a16="http://schemas.microsoft.com/office/drawing/2014/main" id="{6C72D1A8-738B-4B28-9F1C-D733CCA21757}"/>
              </a:ext>
            </a:extLst>
          </p:cNvPr>
          <p:cNvSpPr>
            <a:spLocks xmlns:a="http://schemas.openxmlformats.org/drawingml/2006/main" noGrp="1"/>
          </p:cNvSpPr>
          <p:nvPr/>
        </p:nvSpPr>
        <p:spPr>
          <a:xfrm xmlns:a="http://schemas.openxmlformats.org/drawingml/2006/main">
            <a:off x="10591800" y="6400800"/>
            <a:ext cx="9144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050" b="0">
                <a:solidFill>
                  <a:srgbClr val="5B5F7D"/>
                </a:solidFill>
                <a:latin typeface="DM Sans"/>
                <a:ea typeface="DM Sans"/>
                <a:cs typeface="DM Sans"/>
              </a:defRPr>
            </a:pPr>
            <a:r>
              <a:rPr sz="1050" b="0">
                <a:solidFill>
                  <a:srgbClr val="5B5F7D"/>
                </a:solidFill>
                <a:latin typeface="DM Sans"/>
                <a:ea typeface="DM Sans"/>
                <a:cs typeface="DM Sans"/>
              </a:rPr>
              <a:t>02 / 9</a:t>
            </a:r>
          </a:p>
        </p:txBody>
      </p:sp>
    </p:spTree>
    <p:extLst>
      <p:ext uri="{BB962C8B-B14F-4D97-AF65-F5344CB8AC3E}">
        <p14:creationId xmlns:p14="http://schemas.microsoft.com/office/powerpoint/2010/main" val="1820316820"/>
      </p:ext>
    </p:extLst>
  </p:cSld>
</p:sld>
</file>

<file path=ppt/slides/slide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54C11499-6A66-45B4-8FD5-714C2EEFECA4}"/>
              </a:ext>
            </a:extLst>
          </p:cNvPr>
          <p:cNvSpPr>
            <a:spLocks xmlns:a="http://schemas.openxmlformats.org/drawingml/2006/main" noGrp="1"/>
          </p:cNvSpPr>
          <p:nvPr/>
        </p:nvSpPr>
        <p:spPr>
          <a:xfrm xmlns:a="http://schemas.openxmlformats.org/drawingml/2006/main">
            <a:off x="685800" y="466725"/>
            <a:ext cx="10820400" cy="676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300" b="0">
                <a:solidFill>
                  <a:srgbClr val="1C1E31"/>
                </a:solidFill>
                <a:latin typeface="Plus Jakarta Sans ExtraBold"/>
                <a:ea typeface="Plus Jakarta Sans ExtraBold"/>
                <a:cs typeface="Plus Jakarta Sans ExtraBold"/>
              </a:defRPr>
            </a:pPr>
            <a:r>
              <a:rPr sz="3300" b="0">
                <a:solidFill>
                  <a:srgbClr val="1C1E31"/>
                </a:solidFill>
                <a:latin typeface="Plus Jakarta Sans ExtraBold"/>
                <a:ea typeface="Plus Jakarta Sans ExtraBold"/>
                <a:cs typeface="Plus Jakarta Sans ExtraBold"/>
              </a:rPr>
              <a:t>Situation and Pain</a:t>
            </a:r>
          </a:p>
        </p:txBody>
      </p:sp>
      <p:sp>
        <p:nvSpPr>
          <p:cNvPr id="2" name="">
            <a:extLst xmlns:a="http://schemas.openxmlformats.org/drawingml/2006/main">
              <a:ext uri="{FF2B5EF4-FFF2-40B4-BE49-F238E27FC236}">
                <a16:creationId xmlns:a16="http://schemas.microsoft.com/office/drawing/2014/main" id="{7F0E9289-BF54-4756-853F-24B982198D3A}"/>
              </a:ext>
            </a:extLst>
          </p:cNvPr>
          <p:cNvSpPr>
            <a:spLocks xmlns:a="http://schemas.openxmlformats.org/drawingml/2006/main" noGrp="1"/>
          </p:cNvSpPr>
          <p:nvPr/>
        </p:nvSpPr>
        <p:spPr>
          <a:xfrm xmlns:a="http://schemas.openxmlformats.org/drawingml/2006/main">
            <a:off x="685800" y="1257300"/>
            <a:ext cx="108204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650" b="0">
                <a:solidFill>
                  <a:srgbClr val="5B5F7D"/>
                </a:solidFill>
                <a:latin typeface="DM Sans"/>
                <a:ea typeface="DM Sans"/>
                <a:cs typeface="DM Sans"/>
              </a:defRPr>
            </a:pPr>
            <a:r>
              <a:rPr sz="1650" b="0">
                <a:solidFill>
                  <a:srgbClr val="5B5F7D"/>
                </a:solidFill>
                <a:latin typeface="DM Sans"/>
                <a:ea typeface="DM Sans"/>
                <a:cs typeface="DM Sans"/>
              </a:rPr>
              <a:t>Questions that establish the current process</a:t>
            </a:r>
          </a:p>
        </p:txBody>
      </p:sp>
      <p:graphicFrame>
        <p:nvGraphicFramePr>
          <p:cNvPr id="10" name=""/>
          <p:cNvGraphicFramePr/>
          <p:nvPr/>
        </p:nvGraphicFramePr>
        <p:xfrm>
          <a:off xmlns:a="http://schemas.openxmlformats.org/drawingml/2006/main" x="685800" y="1943100"/>
          <a:ext xmlns:a="http://schemas.openxmlformats.org/drawingml/2006/main" cx="10820400" cy="3467100"/>
        </p:xfrm>
        <a:graphic xmlns:a="http://schemas.openxmlformats.org/drawingml/2006/main">
          <a:graphicData uri="http://schemas.openxmlformats.org/drawingml/2006/table">
            <a:tbl>
              <a:tblPr/>
              <a:tblGrid>
                <a:gridCol w="2552700"/>
                <a:gridCol w="4191000"/>
                <a:gridCol w="4076700"/>
              </a:tblGrid>
              <a:tr h="693420">
                <a:tc>
                  <a:txBody>
                    <a:bodyPr>
                      <a:noAutofit/>
                    </a:bodyPr>
                    <a:lstStyle/>
                    <a:p>
                      <a:r>
                        <a:rPr sz="1650" b="1">
                          <a:solidFill>
                            <a:srgbClr val="FFFFFF"/>
                          </a:solidFill>
                          <a:latin typeface="DM Sans"/>
                          <a:ea typeface="DM Sans"/>
                          <a:cs typeface="DM Sans"/>
                        </a:rPr>
                        <a:t>Area</a:t>
                      </a:r>
                    </a:p>
                  </a:txBody>
                  <a:tcPr marL="91440" marR="91440" marT="45720" marB="45720">
                    <a:solidFill>
                      <a:srgbClr val="040B1C"/>
                    </a:solidFill>
                  </a:tcPr>
                </a:tc>
                <a:tc>
                  <a:txBody>
                    <a:bodyPr>
                      <a:noAutofit/>
                    </a:bodyPr>
                    <a:lstStyle/>
                    <a:p>
                      <a:r>
                        <a:rPr sz="1650" b="1">
                          <a:solidFill>
                            <a:srgbClr val="FFFFFF"/>
                          </a:solidFill>
                          <a:latin typeface="DM Sans"/>
                          <a:ea typeface="DM Sans"/>
                          <a:cs typeface="DM Sans"/>
                        </a:rPr>
                        <a:t>Discovery question</a:t>
                      </a:r>
                    </a:p>
                  </a:txBody>
                  <a:tcPr marL="91440" marR="91440" marT="45720" marB="45720">
                    <a:solidFill>
                      <a:srgbClr val="040B1C"/>
                    </a:solidFill>
                  </a:tcPr>
                </a:tc>
                <a:tc>
                  <a:txBody>
                    <a:bodyPr>
                      <a:noAutofit/>
                    </a:bodyPr>
                    <a:lstStyle/>
                    <a:p>
                      <a:r>
                        <a:rPr sz="1650" b="1">
                          <a:solidFill>
                            <a:srgbClr val="FFFFFF"/>
                          </a:solidFill>
                          <a:latin typeface="DM Sans"/>
                          <a:ea typeface="DM Sans"/>
                          <a:cs typeface="DM Sans"/>
                        </a:rPr>
                        <a:t>Evidence to record</a:t>
                      </a:r>
                    </a:p>
                  </a:txBody>
                  <a:tcPr marL="91440" marR="91440" marT="45720" marB="45720">
                    <a:solidFill>
                      <a:srgbClr val="040B1C"/>
                    </a:solidFill>
                  </a:tcPr>
                </a:tc>
              </a:tr>
              <a:tr h="693420">
                <a:tc>
                  <a:txBody>
                    <a:bodyPr>
                      <a:noAutofit/>
                    </a:bodyPr>
                    <a:lstStyle/>
                    <a:p>
                      <a:r>
                        <a:rPr sz="1650" b="1">
                          <a:solidFill>
                            <a:srgbClr val="1C1E31"/>
                          </a:solidFill>
                          <a:latin typeface="DM Sans"/>
                          <a:ea typeface="DM Sans"/>
                          <a:cs typeface="DM Sans"/>
                        </a:rPr>
                        <a:t>Situation</a:t>
                      </a:r>
                    </a:p>
                  </a:txBody>
                  <a:tcPr marL="91440" marR="91440" marT="45720" marB="45720">
                    <a:solidFill>
                      <a:srgbClr val="FFFFFF"/>
                    </a:solidFill>
                  </a:tcPr>
                </a:tc>
                <a:tc>
                  <a:txBody>
                    <a:bodyPr>
                      <a:noAutofit/>
                    </a:bodyPr>
                    <a:lstStyle/>
                    <a:p>
                      <a:r>
                        <a:rPr sz="1650" b="0">
                          <a:solidFill>
                            <a:srgbClr val="1C1E31"/>
                          </a:solidFill>
                          <a:latin typeface="DM Sans"/>
                          <a:ea typeface="DM Sans"/>
                          <a:cs typeface="DM Sans"/>
                        </a:rPr>
                        <a:t>How does this work today, from the first request to completion?</a:t>
                      </a:r>
                    </a:p>
                  </a:txBody>
                  <a:tcPr marL="91440" marR="91440" marT="45720" marB="45720">
                    <a:solidFill>
                      <a:srgbClr val="FFFFFF"/>
                    </a:solidFill>
                  </a:tcPr>
                </a:tc>
                <a:tc>
                  <a:txBody>
                    <a:bodyPr>
                      <a:noAutofit/>
                    </a:bodyPr>
                    <a:lstStyle/>
                    <a:p>
                      <a:r>
                        <a:rPr sz="1650" b="0">
                          <a:solidFill>
                            <a:srgbClr val="1C1E31"/>
                          </a:solidFill>
                          <a:latin typeface="DM Sans"/>
                          <a:ea typeface="DM Sans"/>
                          <a:cs typeface="DM Sans"/>
                        </a:rPr>
                        <a:t>Systems, teams, volume and current workflow</a:t>
                      </a:r>
                    </a:p>
                  </a:txBody>
                  <a:tcPr marL="91440" marR="91440" marT="45720" marB="45720">
                    <a:solidFill>
                      <a:srgbClr val="FFFFFF"/>
                    </a:solidFill>
                  </a:tcPr>
                </a:tc>
              </a:tr>
              <a:tr h="693420">
                <a:tc>
                  <a:txBody>
                    <a:bodyPr>
                      <a:noAutofit/>
                    </a:bodyPr>
                    <a:lstStyle/>
                    <a:p>
                      <a:r>
                        <a:rPr sz="1650" b="1">
                          <a:solidFill>
                            <a:srgbClr val="1C1E31"/>
                          </a:solidFill>
                          <a:latin typeface="DM Sans"/>
                          <a:ea typeface="DM Sans"/>
                          <a:cs typeface="DM Sans"/>
                        </a:rPr>
                        <a:t>Situation</a:t>
                      </a:r>
                    </a:p>
                  </a:txBody>
                  <a:tcPr marL="91440" marR="91440" marT="45720" marB="45720">
                    <a:solidFill>
                      <a:srgbClr val="F6F6F8"/>
                    </a:solidFill>
                  </a:tcPr>
                </a:tc>
                <a:tc>
                  <a:txBody>
                    <a:bodyPr>
                      <a:noAutofit/>
                    </a:bodyPr>
                    <a:lstStyle/>
                    <a:p>
                      <a:r>
                        <a:rPr sz="1650" b="0">
                          <a:solidFill>
                            <a:srgbClr val="1C1E31"/>
                          </a:solidFill>
                          <a:latin typeface="DM Sans"/>
                          <a:ea typeface="DM Sans"/>
                          <a:cs typeface="DM Sans"/>
                        </a:rPr>
                        <a:t>What changed that made you look at this now?</a:t>
                      </a:r>
                    </a:p>
                  </a:txBody>
                  <a:tcPr marL="91440" marR="91440" marT="45720" marB="45720">
                    <a:solidFill>
                      <a:srgbClr val="F6F6F8"/>
                    </a:solidFill>
                  </a:tcPr>
                </a:tc>
                <a:tc>
                  <a:txBody>
                    <a:bodyPr>
                      <a:noAutofit/>
                    </a:bodyPr>
                    <a:lstStyle/>
                    <a:p>
                      <a:r>
                        <a:rPr sz="1650" b="0">
                          <a:solidFill>
                            <a:srgbClr val="1C1E31"/>
                          </a:solidFill>
                          <a:latin typeface="DM Sans"/>
                          <a:ea typeface="DM Sans"/>
                          <a:cs typeface="DM Sans"/>
                        </a:rPr>
                        <a:t>A specific trigger or operating constraint</a:t>
                      </a:r>
                    </a:p>
                  </a:txBody>
                  <a:tcPr marL="91440" marR="91440" marT="45720" marB="45720">
                    <a:solidFill>
                      <a:srgbClr val="F6F6F8"/>
                    </a:solidFill>
                  </a:tcPr>
                </a:tc>
              </a:tr>
              <a:tr h="693420">
                <a:tc>
                  <a:txBody>
                    <a:bodyPr>
                      <a:noAutofit/>
                    </a:bodyPr>
                    <a:lstStyle/>
                    <a:p>
                      <a:r>
                        <a:rPr sz="1650" b="1">
                          <a:solidFill>
                            <a:srgbClr val="1C1E31"/>
                          </a:solidFill>
                          <a:latin typeface="DM Sans"/>
                          <a:ea typeface="DM Sans"/>
                          <a:cs typeface="DM Sans"/>
                        </a:rPr>
                        <a:t>Pain</a:t>
                      </a:r>
                    </a:p>
                  </a:txBody>
                  <a:tcPr marL="91440" marR="91440" marT="45720" marB="45720">
                    <a:solidFill>
                      <a:srgbClr val="FFFFFF"/>
                    </a:solidFill>
                  </a:tcPr>
                </a:tc>
                <a:tc>
                  <a:txBody>
                    <a:bodyPr>
                      <a:noAutofit/>
                    </a:bodyPr>
                    <a:lstStyle/>
                    <a:p>
                      <a:r>
                        <a:rPr sz="1650" b="0">
                          <a:solidFill>
                            <a:srgbClr val="1C1E31"/>
                          </a:solidFill>
                          <a:latin typeface="DM Sans"/>
                          <a:ea typeface="DM Sans"/>
                          <a:cs typeface="DM Sans"/>
                        </a:rPr>
                        <a:t>Where does the process break down?</a:t>
                      </a:r>
                    </a:p>
                  </a:txBody>
                  <a:tcPr marL="91440" marR="91440" marT="45720" marB="45720">
                    <a:solidFill>
                      <a:srgbClr val="FFFFFF"/>
                    </a:solidFill>
                  </a:tcPr>
                </a:tc>
                <a:tc>
                  <a:txBody>
                    <a:bodyPr>
                      <a:noAutofit/>
                    </a:bodyPr>
                    <a:lstStyle/>
                    <a:p>
                      <a:r>
                        <a:rPr sz="1650" b="0">
                          <a:solidFill>
                            <a:srgbClr val="1C1E31"/>
                          </a:solidFill>
                          <a:latin typeface="DM Sans"/>
                          <a:ea typeface="DM Sans"/>
                          <a:cs typeface="DM Sans"/>
                        </a:rPr>
                        <a:t>A recent concrete example</a:t>
                      </a:r>
                    </a:p>
                  </a:txBody>
                  <a:tcPr marL="91440" marR="91440" marT="45720" marB="45720">
                    <a:solidFill>
                      <a:srgbClr val="FFFFFF"/>
                    </a:solidFill>
                  </a:tcPr>
                </a:tc>
              </a:tr>
              <a:tr h="693420">
                <a:tc>
                  <a:txBody>
                    <a:bodyPr>
                      <a:noAutofit/>
                    </a:bodyPr>
                    <a:lstStyle/>
                    <a:p>
                      <a:r>
                        <a:rPr sz="1650" b="1">
                          <a:solidFill>
                            <a:srgbClr val="1C1E31"/>
                          </a:solidFill>
                          <a:latin typeface="DM Sans"/>
                          <a:ea typeface="DM Sans"/>
                          <a:cs typeface="DM Sans"/>
                        </a:rPr>
                        <a:t>Pain</a:t>
                      </a:r>
                    </a:p>
                  </a:txBody>
                  <a:tcPr marL="91440" marR="91440" marT="45720" marB="45720">
                    <a:solidFill>
                      <a:srgbClr val="F6F6F8"/>
                    </a:solidFill>
                  </a:tcPr>
                </a:tc>
                <a:tc>
                  <a:txBody>
                    <a:bodyPr>
                      <a:noAutofit/>
                    </a:bodyPr>
                    <a:lstStyle/>
                    <a:p>
                      <a:r>
                        <a:rPr sz="1650" b="0">
                          <a:solidFill>
                            <a:srgbClr val="1C1E31"/>
                          </a:solidFill>
                          <a:latin typeface="DM Sans"/>
                          <a:ea typeface="DM Sans"/>
                          <a:cs typeface="DM Sans"/>
                        </a:rPr>
                        <a:t>Who feels the effect, and how often?</a:t>
                      </a:r>
                    </a:p>
                  </a:txBody>
                  <a:tcPr marL="91440" marR="91440" marT="45720" marB="45720">
                    <a:solidFill>
                      <a:srgbClr val="F6F6F8"/>
                    </a:solidFill>
                  </a:tcPr>
                </a:tc>
                <a:tc>
                  <a:txBody>
                    <a:bodyPr>
                      <a:noAutofit/>
                    </a:bodyPr>
                    <a:lstStyle/>
                    <a:p>
                      <a:r>
                        <a:rPr sz="1650" b="0">
                          <a:solidFill>
                            <a:srgbClr val="1C1E31"/>
                          </a:solidFill>
                          <a:latin typeface="DM Sans"/>
                          <a:ea typeface="DM Sans"/>
                          <a:cs typeface="DM Sans"/>
                        </a:rPr>
                        <a:t>People affected, frequency and severity</a:t>
                      </a:r>
                    </a:p>
                  </a:txBody>
                  <a:tcPr marL="91440" marR="91440" marT="45720" marB="45720">
                    <a:solidFill>
                      <a:srgbClr val="F6F6F8"/>
                    </a:solidFill>
                  </a:tcPr>
                </a:tc>
              </a:tr>
            </a:tbl>
          </a:graphicData>
        </a:graphic>
      </p:graphicFrame>
      <p:sp>
        <p:nvSpPr>
          <p:cNvPr id="4" name="">
            <a:extLst xmlns:a="http://schemas.openxmlformats.org/drawingml/2006/main">
              <a:ext uri="{FF2B5EF4-FFF2-40B4-BE49-F238E27FC236}">
                <a16:creationId xmlns:a16="http://schemas.microsoft.com/office/drawing/2014/main" id="{42C3051D-AF6C-442D-A260-7186FD2B9408}"/>
              </a:ext>
            </a:extLst>
          </p:cNvPr>
          <p:cNvSpPr>
            <a:spLocks xmlns:a="http://schemas.openxmlformats.org/drawingml/2006/main" noGrp="1"/>
          </p:cNvSpPr>
          <p:nvPr/>
        </p:nvSpPr>
        <p:spPr>
          <a:xfrm xmlns:a="http://schemas.openxmlformats.org/drawingml/2006/main">
            <a:off x="685800" y="6400800"/>
            <a:ext cx="1905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050" b="0">
                <a:solidFill>
                  <a:srgbClr val="5B5F7D"/>
                </a:solidFill>
                <a:latin typeface="DM Sans"/>
                <a:ea typeface="DM Sans"/>
                <a:cs typeface="DM Sans"/>
              </a:defRPr>
            </a:pPr>
            <a:r>
              <a:rPr sz="1050" b="0">
                <a:solidFill>
                  <a:srgbClr val="5B5F7D"/>
                </a:solidFill>
                <a:latin typeface="DM Sans"/>
                <a:ea typeface="DM Sans"/>
                <a:cs typeface="DM Sans"/>
              </a:rPr>
              <a:t/>
            </a:r>
          </a:p>
        </p:txBody>
      </p:sp>
      <p:sp>
        <p:nvSpPr>
          <p:cNvPr id="5" name="">
            <a:extLst xmlns:a="http://schemas.openxmlformats.org/drawingml/2006/main">
              <a:ext uri="{FF2B5EF4-FFF2-40B4-BE49-F238E27FC236}">
                <a16:creationId xmlns:a16="http://schemas.microsoft.com/office/drawing/2014/main" id="{C90FEF8B-C12C-4865-BF21-7305055B4C66}"/>
              </a:ext>
            </a:extLst>
          </p:cNvPr>
          <p:cNvSpPr>
            <a:spLocks xmlns:a="http://schemas.openxmlformats.org/drawingml/2006/main" noGrp="1"/>
          </p:cNvSpPr>
          <p:nvPr/>
        </p:nvSpPr>
        <p:spPr>
          <a:xfrm xmlns:a="http://schemas.openxmlformats.org/drawingml/2006/main">
            <a:off x="10591800" y="6400800"/>
            <a:ext cx="9144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050" b="0">
                <a:solidFill>
                  <a:srgbClr val="5B5F7D"/>
                </a:solidFill>
                <a:latin typeface="DM Sans"/>
                <a:ea typeface="DM Sans"/>
                <a:cs typeface="DM Sans"/>
              </a:defRPr>
            </a:pPr>
            <a:r>
              <a:rPr sz="1050" b="0">
                <a:solidFill>
                  <a:srgbClr val="5B5F7D"/>
                </a:solidFill>
                <a:latin typeface="DM Sans"/>
                <a:ea typeface="DM Sans"/>
                <a:cs typeface="DM Sans"/>
              </a:rPr>
              <a:t>03 / 9</a:t>
            </a:r>
          </a:p>
        </p:txBody>
      </p:sp>
    </p:spTree>
    <p:extLst>
      <p:ext uri="{BB962C8B-B14F-4D97-AF65-F5344CB8AC3E}">
        <p14:creationId xmlns:p14="http://schemas.microsoft.com/office/powerpoint/2010/main" val="1803884722"/>
      </p:ext>
    </p:extLst>
  </p:cSld>
</p:sld>
</file>

<file path=ppt/slides/slide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99732886-2563-4DDF-B566-E864779483C9}"/>
              </a:ext>
            </a:extLst>
          </p:cNvPr>
          <p:cNvSpPr>
            <a:spLocks xmlns:a="http://schemas.openxmlformats.org/drawingml/2006/main" noGrp="1"/>
          </p:cNvSpPr>
          <p:nvPr/>
        </p:nvSpPr>
        <p:spPr>
          <a:xfrm xmlns:a="http://schemas.openxmlformats.org/drawingml/2006/main">
            <a:off x="685800" y="466725"/>
            <a:ext cx="10820400" cy="676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300" b="0">
                <a:solidFill>
                  <a:srgbClr val="1C1E31"/>
                </a:solidFill>
                <a:latin typeface="Plus Jakarta Sans ExtraBold"/>
                <a:ea typeface="Plus Jakarta Sans ExtraBold"/>
                <a:cs typeface="Plus Jakarta Sans ExtraBold"/>
              </a:defRPr>
            </a:pPr>
            <a:r>
              <a:rPr sz="3300" b="0">
                <a:solidFill>
                  <a:srgbClr val="1C1E31"/>
                </a:solidFill>
                <a:latin typeface="Plus Jakarta Sans ExtraBold"/>
                <a:ea typeface="Plus Jakarta Sans ExtraBold"/>
                <a:cs typeface="Plus Jakarta Sans ExtraBold"/>
              </a:rPr>
              <a:t>Impact</a:t>
            </a:r>
          </a:p>
        </p:txBody>
      </p:sp>
      <p:sp>
        <p:nvSpPr>
          <p:cNvPr id="2" name="">
            <a:extLst xmlns:a="http://schemas.openxmlformats.org/drawingml/2006/main">
              <a:ext uri="{FF2B5EF4-FFF2-40B4-BE49-F238E27FC236}">
                <a16:creationId xmlns:a16="http://schemas.microsoft.com/office/drawing/2014/main" id="{5F09E10B-99FF-4ED2-84EA-8BD78F386CB9}"/>
              </a:ext>
            </a:extLst>
          </p:cNvPr>
          <p:cNvSpPr>
            <a:spLocks xmlns:a="http://schemas.openxmlformats.org/drawingml/2006/main" noGrp="1"/>
          </p:cNvSpPr>
          <p:nvPr/>
        </p:nvSpPr>
        <p:spPr>
          <a:xfrm xmlns:a="http://schemas.openxmlformats.org/drawingml/2006/main">
            <a:off x="685800" y="1257300"/>
            <a:ext cx="108204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650" b="0">
                <a:solidFill>
                  <a:srgbClr val="5B5F7D"/>
                </a:solidFill>
                <a:latin typeface="DM Sans"/>
                <a:ea typeface="DM Sans"/>
                <a:cs typeface="DM Sans"/>
              </a:defRPr>
            </a:pPr>
            <a:r>
              <a:rPr sz="1650" b="0">
                <a:solidFill>
                  <a:srgbClr val="5B5F7D"/>
                </a:solidFill>
                <a:latin typeface="DM Sans"/>
                <a:ea typeface="DM Sans"/>
                <a:cs typeface="DM Sans"/>
              </a:rPr>
              <a:t>The outcome needs a baseline and a business owner</a:t>
            </a:r>
          </a:p>
        </p:txBody>
      </p:sp>
      <p:graphicFrame>
        <p:nvGraphicFramePr>
          <p:cNvPr id="11" name=""/>
          <p:cNvGraphicFramePr/>
          <p:nvPr/>
        </p:nvGraphicFramePr>
        <p:xfrm>
          <a:off xmlns:a="http://schemas.openxmlformats.org/drawingml/2006/main" x="685800" y="1943100"/>
          <a:ext xmlns:a="http://schemas.openxmlformats.org/drawingml/2006/main" cx="10820400" cy="3467100"/>
        </p:xfrm>
        <a:graphic xmlns:a="http://schemas.openxmlformats.org/drawingml/2006/main">
          <a:graphicData uri="http://schemas.openxmlformats.org/drawingml/2006/table">
            <a:tbl>
              <a:tblPr/>
              <a:tblGrid>
                <a:gridCol w="3190875"/>
                <a:gridCol w="7629525"/>
              </a:tblGrid>
              <a:tr h="693420">
                <a:tc>
                  <a:txBody>
                    <a:bodyPr>
                      <a:noAutofit/>
                    </a:bodyPr>
                    <a:lstStyle/>
                    <a:p>
                      <a:r>
                        <a:rPr sz="1650" b="1">
                          <a:solidFill>
                            <a:srgbClr val="FFFFFF"/>
                          </a:solidFill>
                          <a:latin typeface="DM Sans"/>
                          <a:ea typeface="DM Sans"/>
                          <a:cs typeface="DM Sans"/>
                        </a:rPr>
                        <a:t>Question</a:t>
                      </a:r>
                    </a:p>
                  </a:txBody>
                  <a:tcPr marL="91440" marR="91440" marT="45720" marB="45720">
                    <a:solidFill>
                      <a:srgbClr val="040B1C"/>
                    </a:solidFill>
                  </a:tcPr>
                </a:tc>
                <a:tc>
                  <a:txBody>
                    <a:bodyPr>
                      <a:noAutofit/>
                    </a:bodyPr>
                    <a:lstStyle/>
                    <a:p>
                      <a:r>
                        <a:rPr sz="1650" b="1">
                          <a:solidFill>
                            <a:srgbClr val="FFFFFF"/>
                          </a:solidFill>
                          <a:latin typeface="DM Sans"/>
                          <a:ea typeface="DM Sans"/>
                          <a:cs typeface="DM Sans"/>
                        </a:rPr>
                        <a:t>Record</a:t>
                      </a:r>
                    </a:p>
                  </a:txBody>
                  <a:tcPr marL="91440" marR="91440" marT="45720" marB="45720">
                    <a:solidFill>
                      <a:srgbClr val="040B1C"/>
                    </a:solidFill>
                  </a:tcPr>
                </a:tc>
              </a:tr>
              <a:tr h="693420">
                <a:tc>
                  <a:txBody>
                    <a:bodyPr>
                      <a:noAutofit/>
                    </a:bodyPr>
                    <a:lstStyle/>
                    <a:p>
                      <a:r>
                        <a:rPr sz="1650" b="1">
                          <a:solidFill>
                            <a:srgbClr val="1C1E31"/>
                          </a:solidFill>
                          <a:latin typeface="DM Sans"/>
                          <a:ea typeface="DM Sans"/>
                          <a:cs typeface="DM Sans"/>
                        </a:rPr>
                        <a:t>What happens when this goes wrong?</a:t>
                      </a:r>
                    </a:p>
                  </a:txBody>
                  <a:tcPr marL="91440" marR="91440" marT="45720" marB="45720">
                    <a:solidFill>
                      <a:srgbClr val="FFFFFF"/>
                    </a:solidFill>
                  </a:tcPr>
                </a:tc>
                <a:tc>
                  <a:txBody>
                    <a:bodyPr>
                      <a:noAutofit/>
                    </a:bodyPr>
                    <a:lstStyle/>
                    <a:p>
                      <a:r>
                        <a:rPr sz="1650" b="0">
                          <a:solidFill>
                            <a:srgbClr val="1C1E31"/>
                          </a:solidFill>
                          <a:latin typeface="DM Sans"/>
                          <a:ea typeface="DM Sans"/>
                          <a:cs typeface="DM Sans"/>
                        </a:rPr>
                        <a:t>Cost, missed deadlines, customer effect or wasted time</a:t>
                      </a:r>
                    </a:p>
                  </a:txBody>
                  <a:tcPr marL="91440" marR="91440" marT="45720" marB="45720">
                    <a:solidFill>
                      <a:srgbClr val="FFFFFF"/>
                    </a:solidFill>
                  </a:tcPr>
                </a:tc>
              </a:tr>
              <a:tr h="693420">
                <a:tc>
                  <a:txBody>
                    <a:bodyPr>
                      <a:noAutofit/>
                    </a:bodyPr>
                    <a:lstStyle/>
                    <a:p>
                      <a:r>
                        <a:rPr sz="1650" b="1">
                          <a:solidFill>
                            <a:srgbClr val="1C1E31"/>
                          </a:solidFill>
                          <a:latin typeface="DM Sans"/>
                          <a:ea typeface="DM Sans"/>
                          <a:cs typeface="DM Sans"/>
                        </a:rPr>
                        <a:t>How are you measuring that today?</a:t>
                      </a:r>
                    </a:p>
                  </a:txBody>
                  <a:tcPr marL="91440" marR="91440" marT="45720" marB="45720">
                    <a:solidFill>
                      <a:srgbClr val="F6F6F8"/>
                    </a:solidFill>
                  </a:tcPr>
                </a:tc>
                <a:tc>
                  <a:txBody>
                    <a:bodyPr>
                      <a:noAutofit/>
                    </a:bodyPr>
                    <a:lstStyle/>
                    <a:p>
                      <a:r>
                        <a:rPr sz="1650" b="0">
                          <a:solidFill>
                            <a:srgbClr val="1C1E31"/>
                          </a:solidFill>
                          <a:latin typeface="DM Sans"/>
                          <a:ea typeface="DM Sans"/>
                          <a:cs typeface="DM Sans"/>
                        </a:rPr>
                        <a:t>Baseline, unit, reporting period and source</a:t>
                      </a:r>
                    </a:p>
                  </a:txBody>
                  <a:tcPr marL="91440" marR="91440" marT="45720" marB="45720">
                    <a:solidFill>
                      <a:srgbClr val="F6F6F8"/>
                    </a:solidFill>
                  </a:tcPr>
                </a:tc>
              </a:tr>
              <a:tr h="693420">
                <a:tc>
                  <a:txBody>
                    <a:bodyPr>
                      <a:noAutofit/>
                    </a:bodyPr>
                    <a:lstStyle/>
                    <a:p>
                      <a:r>
                        <a:rPr sz="1650" b="1">
                          <a:solidFill>
                            <a:srgbClr val="1C1E31"/>
                          </a:solidFill>
                          <a:latin typeface="DM Sans"/>
                          <a:ea typeface="DM Sans"/>
                          <a:cs typeface="DM Sans"/>
                        </a:rPr>
                        <a:t>What would an acceptable result look like?</a:t>
                      </a:r>
                    </a:p>
                  </a:txBody>
                  <a:tcPr marL="91440" marR="91440" marT="45720" marB="45720">
                    <a:solidFill>
                      <a:srgbClr val="FFFFFF"/>
                    </a:solidFill>
                  </a:tcPr>
                </a:tc>
                <a:tc>
                  <a:txBody>
                    <a:bodyPr>
                      <a:noAutofit/>
                    </a:bodyPr>
                    <a:lstStyle/>
                    <a:p>
                      <a:r>
                        <a:rPr sz="1650" b="0">
                          <a:solidFill>
                            <a:srgbClr val="1C1E31"/>
                          </a:solidFill>
                          <a:latin typeface="DM Sans"/>
                          <a:ea typeface="DM Sans"/>
                          <a:cs typeface="DM Sans"/>
                        </a:rPr>
                        <a:t>Target and measurement method</a:t>
                      </a:r>
                    </a:p>
                  </a:txBody>
                  <a:tcPr marL="91440" marR="91440" marT="45720" marB="45720">
                    <a:solidFill>
                      <a:srgbClr val="FFFFFF"/>
                    </a:solidFill>
                  </a:tcPr>
                </a:tc>
              </a:tr>
              <a:tr h="693420">
                <a:tc>
                  <a:txBody>
                    <a:bodyPr>
                      <a:noAutofit/>
                    </a:bodyPr>
                    <a:lstStyle/>
                    <a:p>
                      <a:r>
                        <a:rPr sz="1650" b="1">
                          <a:solidFill>
                            <a:srgbClr val="1C1E31"/>
                          </a:solidFill>
                          <a:latin typeface="DM Sans"/>
                          <a:ea typeface="DM Sans"/>
                          <a:cs typeface="DM Sans"/>
                        </a:rPr>
                        <a:t>Who cares most about that result?</a:t>
                      </a:r>
                    </a:p>
                  </a:txBody>
                  <a:tcPr marL="91440" marR="91440" marT="45720" marB="45720">
                    <a:solidFill>
                      <a:srgbClr val="F6F6F8"/>
                    </a:solidFill>
                  </a:tcPr>
                </a:tc>
                <a:tc>
                  <a:txBody>
                    <a:bodyPr>
                      <a:noAutofit/>
                    </a:bodyPr>
                    <a:lstStyle/>
                    <a:p>
                      <a:r>
                        <a:rPr sz="1650" b="0">
                          <a:solidFill>
                            <a:srgbClr val="1C1E31"/>
                          </a:solidFill>
                          <a:latin typeface="DM Sans"/>
                          <a:ea typeface="DM Sans"/>
                          <a:cs typeface="DM Sans"/>
                        </a:rPr>
                        <a:t>The accountable business stakeholder</a:t>
                      </a:r>
                    </a:p>
                  </a:txBody>
                  <a:tcPr marL="91440" marR="91440" marT="45720" marB="45720">
                    <a:solidFill>
                      <a:srgbClr val="F6F6F8"/>
                    </a:solidFill>
                  </a:tcPr>
                </a:tc>
              </a:tr>
            </a:tbl>
          </a:graphicData>
        </a:graphic>
      </p:graphicFrame>
      <p:sp>
        <p:nvSpPr>
          <p:cNvPr id="4" name="">
            <a:extLst xmlns:a="http://schemas.openxmlformats.org/drawingml/2006/main">
              <a:ext uri="{FF2B5EF4-FFF2-40B4-BE49-F238E27FC236}">
                <a16:creationId xmlns:a16="http://schemas.microsoft.com/office/drawing/2014/main" id="{1B574EF1-32CD-49B7-9EF8-EB8A84B33DC3}"/>
              </a:ext>
            </a:extLst>
          </p:cNvPr>
          <p:cNvSpPr>
            <a:spLocks xmlns:a="http://schemas.openxmlformats.org/drawingml/2006/main" noGrp="1"/>
          </p:cNvSpPr>
          <p:nvPr/>
        </p:nvSpPr>
        <p:spPr>
          <a:xfrm xmlns:a="http://schemas.openxmlformats.org/drawingml/2006/main">
            <a:off x="685800" y="5600700"/>
            <a:ext cx="108204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75" b="0">
                <a:solidFill>
                  <a:srgbClr val="5B5F7D"/>
                </a:solidFill>
                <a:latin typeface="DM Sans"/>
                <a:ea typeface="DM Sans"/>
                <a:cs typeface="DM Sans"/>
              </a:defRPr>
            </a:pPr>
            <a:r>
              <a:rPr sz="1275" b="0">
                <a:solidFill>
                  <a:srgbClr val="5B5F7D"/>
                </a:solidFill>
                <a:latin typeface="DM Sans"/>
                <a:ea typeface="DM Sans"/>
                <a:cs typeface="DM Sans"/>
              </a:rPr>
              <a:t>Example: reduce median lead response time from 2 days to 2 business hours. Validate the baseline first.</a:t>
            </a:r>
          </a:p>
        </p:txBody>
      </p:sp>
      <p:sp>
        <p:nvSpPr>
          <p:cNvPr id="5" name="">
            <a:extLst xmlns:a="http://schemas.openxmlformats.org/drawingml/2006/main">
              <a:ext uri="{FF2B5EF4-FFF2-40B4-BE49-F238E27FC236}">
                <a16:creationId xmlns:a16="http://schemas.microsoft.com/office/drawing/2014/main" id="{BA3C249A-F1DE-48A5-AF11-7079E1DAA0DB}"/>
              </a:ext>
            </a:extLst>
          </p:cNvPr>
          <p:cNvSpPr>
            <a:spLocks xmlns:a="http://schemas.openxmlformats.org/drawingml/2006/main" noGrp="1"/>
          </p:cNvSpPr>
          <p:nvPr/>
        </p:nvSpPr>
        <p:spPr>
          <a:xfrm xmlns:a="http://schemas.openxmlformats.org/drawingml/2006/main">
            <a:off x="685800" y="6400800"/>
            <a:ext cx="1905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050" b="0">
                <a:solidFill>
                  <a:srgbClr val="5B5F7D"/>
                </a:solidFill>
                <a:latin typeface="DM Sans"/>
                <a:ea typeface="DM Sans"/>
                <a:cs typeface="DM Sans"/>
              </a:defRPr>
            </a:pPr>
            <a:r>
              <a:rPr sz="1050" b="0">
                <a:solidFill>
                  <a:srgbClr val="5B5F7D"/>
                </a:solidFill>
                <a:latin typeface="DM Sans"/>
                <a:ea typeface="DM Sans"/>
                <a:cs typeface="DM Sans"/>
              </a:rPr>
              <a:t/>
            </a:r>
          </a:p>
        </p:txBody>
      </p:sp>
      <p:sp>
        <p:nvSpPr>
          <p:cNvPr id="6" name="">
            <a:extLst xmlns:a="http://schemas.openxmlformats.org/drawingml/2006/main">
              <a:ext uri="{FF2B5EF4-FFF2-40B4-BE49-F238E27FC236}">
                <a16:creationId xmlns:a16="http://schemas.microsoft.com/office/drawing/2014/main" id="{0BC50B8B-9523-4BC4-BF46-34834B2FCD83}"/>
              </a:ext>
            </a:extLst>
          </p:cNvPr>
          <p:cNvSpPr>
            <a:spLocks xmlns:a="http://schemas.openxmlformats.org/drawingml/2006/main" noGrp="1"/>
          </p:cNvSpPr>
          <p:nvPr/>
        </p:nvSpPr>
        <p:spPr>
          <a:xfrm xmlns:a="http://schemas.openxmlformats.org/drawingml/2006/main">
            <a:off x="10591800" y="6400800"/>
            <a:ext cx="9144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050" b="0">
                <a:solidFill>
                  <a:srgbClr val="5B5F7D"/>
                </a:solidFill>
                <a:latin typeface="DM Sans"/>
                <a:ea typeface="DM Sans"/>
                <a:cs typeface="DM Sans"/>
              </a:defRPr>
            </a:pPr>
            <a:r>
              <a:rPr sz="1050" b="0">
                <a:solidFill>
                  <a:srgbClr val="5B5F7D"/>
                </a:solidFill>
                <a:latin typeface="DM Sans"/>
                <a:ea typeface="DM Sans"/>
                <a:cs typeface="DM Sans"/>
              </a:rPr>
              <a:t>04 / 9</a:t>
            </a:r>
          </a:p>
        </p:txBody>
      </p:sp>
    </p:spTree>
    <p:extLst>
      <p:ext uri="{BB962C8B-B14F-4D97-AF65-F5344CB8AC3E}">
        <p14:creationId xmlns:p14="http://schemas.microsoft.com/office/powerpoint/2010/main" val="579165258"/>
      </p:ext>
    </p:extLst>
  </p:cSld>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B35B73AA-79D3-4ED9-8871-5E25057E116C}"/>
              </a:ext>
            </a:extLst>
          </p:cNvPr>
          <p:cNvSpPr>
            <a:spLocks xmlns:a="http://schemas.openxmlformats.org/drawingml/2006/main" noGrp="1"/>
          </p:cNvSpPr>
          <p:nvPr/>
        </p:nvSpPr>
        <p:spPr>
          <a:xfrm xmlns:a="http://schemas.openxmlformats.org/drawingml/2006/main">
            <a:off x="685800" y="466725"/>
            <a:ext cx="10820400" cy="676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300" b="0">
                <a:solidFill>
                  <a:srgbClr val="1C1E31"/>
                </a:solidFill>
                <a:latin typeface="Plus Jakarta Sans ExtraBold"/>
                <a:ea typeface="Plus Jakarta Sans ExtraBold"/>
                <a:cs typeface="Plus Jakarta Sans ExtraBold"/>
              </a:defRPr>
            </a:pPr>
            <a:r>
              <a:rPr sz="3300" b="0">
                <a:solidFill>
                  <a:srgbClr val="1C1E31"/>
                </a:solidFill>
                <a:latin typeface="Plus Jakarta Sans ExtraBold"/>
                <a:ea typeface="Plus Jakarta Sans ExtraBold"/>
                <a:cs typeface="Plus Jakarta Sans ExtraBold"/>
              </a:rPr>
              <a:t>Critical Event</a:t>
            </a:r>
          </a:p>
        </p:txBody>
      </p:sp>
      <p:sp>
        <p:nvSpPr>
          <p:cNvPr id="2" name="">
            <a:extLst xmlns:a="http://schemas.openxmlformats.org/drawingml/2006/main">
              <a:ext uri="{FF2B5EF4-FFF2-40B4-BE49-F238E27FC236}">
                <a16:creationId xmlns:a16="http://schemas.microsoft.com/office/drawing/2014/main" id="{54FFD520-0D6C-4665-9813-A8AC09A829FC}"/>
              </a:ext>
            </a:extLst>
          </p:cNvPr>
          <p:cNvSpPr>
            <a:spLocks xmlns:a="http://schemas.openxmlformats.org/drawingml/2006/main" noGrp="1"/>
          </p:cNvSpPr>
          <p:nvPr/>
        </p:nvSpPr>
        <p:spPr>
          <a:xfrm xmlns:a="http://schemas.openxmlformats.org/drawingml/2006/main">
            <a:off x="685800" y="1257300"/>
            <a:ext cx="108204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650" b="0">
                <a:solidFill>
                  <a:srgbClr val="5B5F7D"/>
                </a:solidFill>
                <a:latin typeface="DM Sans"/>
                <a:ea typeface="DM Sans"/>
                <a:cs typeface="DM Sans"/>
              </a:defRPr>
            </a:pPr>
            <a:r>
              <a:rPr sz="1650" b="0">
                <a:solidFill>
                  <a:srgbClr val="5B5F7D"/>
                </a:solidFill>
                <a:latin typeface="DM Sans"/>
                <a:ea typeface="DM Sans"/>
                <a:cs typeface="DM Sans"/>
              </a:rPr>
              <a:t>A real event has a date and a consequence</a:t>
            </a:r>
          </a:p>
        </p:txBody>
      </p:sp>
      <p:graphicFrame>
        <p:nvGraphicFramePr>
          <p:cNvPr id="10" name=""/>
          <p:cNvGraphicFramePr/>
          <p:nvPr/>
        </p:nvGraphicFramePr>
        <p:xfrm>
          <a:off xmlns:a="http://schemas.openxmlformats.org/drawingml/2006/main" x="685800" y="1943100"/>
          <a:ext xmlns:a="http://schemas.openxmlformats.org/drawingml/2006/main" cx="10820400" cy="3467100"/>
        </p:xfrm>
        <a:graphic xmlns:a="http://schemas.openxmlformats.org/drawingml/2006/main">
          <a:graphicData uri="http://schemas.openxmlformats.org/drawingml/2006/table">
            <a:tbl>
              <a:tblPr/>
              <a:tblGrid>
                <a:gridCol w="3190875"/>
                <a:gridCol w="7629525"/>
              </a:tblGrid>
              <a:tr h="693420">
                <a:tc>
                  <a:txBody>
                    <a:bodyPr>
                      <a:noAutofit/>
                    </a:bodyPr>
                    <a:lstStyle/>
                    <a:p>
                      <a:r>
                        <a:rPr sz="1650" b="1">
                          <a:solidFill>
                            <a:srgbClr val="FFFFFF"/>
                          </a:solidFill>
                          <a:latin typeface="DM Sans"/>
                          <a:ea typeface="DM Sans"/>
                          <a:cs typeface="DM Sans"/>
                        </a:rPr>
                        <a:t>Question</a:t>
                      </a:r>
                    </a:p>
                  </a:txBody>
                  <a:tcPr marL="91440" marR="91440" marT="45720" marB="45720">
                    <a:solidFill>
                      <a:srgbClr val="040B1C"/>
                    </a:solidFill>
                  </a:tcPr>
                </a:tc>
                <a:tc>
                  <a:txBody>
                    <a:bodyPr>
                      <a:noAutofit/>
                    </a:bodyPr>
                    <a:lstStyle/>
                    <a:p>
                      <a:r>
                        <a:rPr sz="1650" b="1">
                          <a:solidFill>
                            <a:srgbClr val="FFFFFF"/>
                          </a:solidFill>
                          <a:latin typeface="DM Sans"/>
                          <a:ea typeface="DM Sans"/>
                          <a:cs typeface="DM Sans"/>
                        </a:rPr>
                        <a:t>What the answer clarifies</a:t>
                      </a:r>
                    </a:p>
                  </a:txBody>
                  <a:tcPr marL="91440" marR="91440" marT="45720" marB="45720">
                    <a:solidFill>
                      <a:srgbClr val="040B1C"/>
                    </a:solidFill>
                  </a:tcPr>
                </a:tc>
              </a:tr>
              <a:tr h="693420">
                <a:tc>
                  <a:txBody>
                    <a:bodyPr>
                      <a:noAutofit/>
                    </a:bodyPr>
                    <a:lstStyle/>
                    <a:p>
                      <a:r>
                        <a:rPr sz="1650" b="1">
                          <a:solidFill>
                            <a:srgbClr val="1C1E31"/>
                          </a:solidFill>
                          <a:latin typeface="DM Sans"/>
                          <a:ea typeface="DM Sans"/>
                          <a:cs typeface="DM Sans"/>
                        </a:rPr>
                        <a:t>What needs to be different, and by when?</a:t>
                      </a:r>
                    </a:p>
                  </a:txBody>
                  <a:tcPr marL="91440" marR="91440" marT="45720" marB="45720">
                    <a:solidFill>
                      <a:srgbClr val="FFFFFF"/>
                    </a:solidFill>
                  </a:tcPr>
                </a:tc>
                <a:tc>
                  <a:txBody>
                    <a:bodyPr>
                      <a:noAutofit/>
                    </a:bodyPr>
                    <a:lstStyle/>
                    <a:p>
                      <a:r>
                        <a:rPr sz="1650" b="0">
                          <a:solidFill>
                            <a:srgbClr val="1C1E31"/>
                          </a:solidFill>
                          <a:latin typeface="DM Sans"/>
                          <a:ea typeface="DM Sans"/>
                          <a:cs typeface="DM Sans"/>
                        </a:rPr>
                        <a:t>The desired operational milestone</a:t>
                      </a:r>
                    </a:p>
                  </a:txBody>
                  <a:tcPr marL="91440" marR="91440" marT="45720" marB="45720">
                    <a:solidFill>
                      <a:srgbClr val="FFFFFF"/>
                    </a:solidFill>
                  </a:tcPr>
                </a:tc>
              </a:tr>
              <a:tr h="693420">
                <a:tc>
                  <a:txBody>
                    <a:bodyPr>
                      <a:noAutofit/>
                    </a:bodyPr>
                    <a:lstStyle/>
                    <a:p>
                      <a:r>
                        <a:rPr sz="1650" b="1">
                          <a:solidFill>
                            <a:srgbClr val="1C1E31"/>
                          </a:solidFill>
                          <a:latin typeface="DM Sans"/>
                          <a:ea typeface="DM Sans"/>
                          <a:cs typeface="DM Sans"/>
                        </a:rPr>
                        <a:t>What happens if that date slips?</a:t>
                      </a:r>
                    </a:p>
                  </a:txBody>
                  <a:tcPr marL="91440" marR="91440" marT="45720" marB="45720">
                    <a:solidFill>
                      <a:srgbClr val="F6F6F8"/>
                    </a:solidFill>
                  </a:tcPr>
                </a:tc>
                <a:tc>
                  <a:txBody>
                    <a:bodyPr>
                      <a:noAutofit/>
                    </a:bodyPr>
                    <a:lstStyle/>
                    <a:p>
                      <a:r>
                        <a:rPr sz="1650" b="0">
                          <a:solidFill>
                            <a:srgbClr val="1C1E31"/>
                          </a:solidFill>
                          <a:latin typeface="DM Sans"/>
                          <a:ea typeface="DM Sans"/>
                          <a:cs typeface="DM Sans"/>
                        </a:rPr>
                        <a:t>Whether the timing is important to the business</a:t>
                      </a:r>
                    </a:p>
                  </a:txBody>
                  <a:tcPr marL="91440" marR="91440" marT="45720" marB="45720">
                    <a:solidFill>
                      <a:srgbClr val="F6F6F8"/>
                    </a:solidFill>
                  </a:tcPr>
                </a:tc>
              </a:tr>
              <a:tr h="693420">
                <a:tc>
                  <a:txBody>
                    <a:bodyPr>
                      <a:noAutofit/>
                    </a:bodyPr>
                    <a:lstStyle/>
                    <a:p>
                      <a:r>
                        <a:rPr sz="1650" b="1">
                          <a:solidFill>
                            <a:srgbClr val="1C1E31"/>
                          </a:solidFill>
                          <a:latin typeface="DM Sans"/>
                          <a:ea typeface="DM Sans"/>
                          <a:cs typeface="DM Sans"/>
                        </a:rPr>
                        <a:t>How much time is needed after the decision?</a:t>
                      </a:r>
                    </a:p>
                  </a:txBody>
                  <a:tcPr marL="91440" marR="91440" marT="45720" marB="45720">
                    <a:solidFill>
                      <a:srgbClr val="FFFFFF"/>
                    </a:solidFill>
                  </a:tcPr>
                </a:tc>
                <a:tc>
                  <a:txBody>
                    <a:bodyPr>
                      <a:noAutofit/>
                    </a:bodyPr>
                    <a:lstStyle/>
                    <a:p>
                      <a:r>
                        <a:rPr sz="1650" b="0">
                          <a:solidFill>
                            <a:srgbClr val="1C1E31"/>
                          </a:solidFill>
                          <a:latin typeface="DM Sans"/>
                          <a:ea typeface="DM Sans"/>
                          <a:cs typeface="DM Sans"/>
                        </a:rPr>
                        <a:t>Implementation, migration and training time</a:t>
                      </a:r>
                    </a:p>
                  </a:txBody>
                  <a:tcPr marL="91440" marR="91440" marT="45720" marB="45720">
                    <a:solidFill>
                      <a:srgbClr val="FFFFFF"/>
                    </a:solidFill>
                  </a:tcPr>
                </a:tc>
              </a:tr>
              <a:tr h="693420">
                <a:tc>
                  <a:txBody>
                    <a:bodyPr>
                      <a:noAutofit/>
                    </a:bodyPr>
                    <a:lstStyle/>
                    <a:p>
                      <a:r>
                        <a:rPr sz="1650" b="1">
                          <a:solidFill>
                            <a:srgbClr val="1C1E31"/>
                          </a:solidFill>
                          <a:latin typeface="DM Sans"/>
                          <a:ea typeface="DM Sans"/>
                          <a:cs typeface="DM Sans"/>
                        </a:rPr>
                        <a:t>When must a decision happen to meet the milestone?</a:t>
                      </a:r>
                    </a:p>
                  </a:txBody>
                  <a:tcPr marL="91440" marR="91440" marT="45720" marB="45720">
                    <a:solidFill>
                      <a:srgbClr val="F6F6F8"/>
                    </a:solidFill>
                  </a:tcPr>
                </a:tc>
                <a:tc>
                  <a:txBody>
                    <a:bodyPr>
                      <a:noAutofit/>
                    </a:bodyPr>
                    <a:lstStyle/>
                    <a:p>
                      <a:r>
                        <a:rPr sz="1650" b="0">
                          <a:solidFill>
                            <a:srgbClr val="1C1E31"/>
                          </a:solidFill>
                          <a:latin typeface="DM Sans"/>
                          <a:ea typeface="DM Sans"/>
                          <a:cs typeface="DM Sans"/>
                        </a:rPr>
                        <a:t>The latest feasible decision date</a:t>
                      </a:r>
                    </a:p>
                  </a:txBody>
                  <a:tcPr marL="91440" marR="91440" marT="45720" marB="45720">
                    <a:solidFill>
                      <a:srgbClr val="F6F6F8"/>
                    </a:solidFill>
                  </a:tcPr>
                </a:tc>
              </a:tr>
            </a:tbl>
          </a:graphicData>
        </a:graphic>
      </p:graphicFrame>
      <p:sp>
        <p:nvSpPr>
          <p:cNvPr id="4" name="">
            <a:extLst xmlns:a="http://schemas.openxmlformats.org/drawingml/2006/main">
              <a:ext uri="{FF2B5EF4-FFF2-40B4-BE49-F238E27FC236}">
                <a16:creationId xmlns:a16="http://schemas.microsoft.com/office/drawing/2014/main" id="{48C6AD14-663D-4F96-9184-A29C27588175}"/>
              </a:ext>
            </a:extLst>
          </p:cNvPr>
          <p:cNvSpPr>
            <a:spLocks xmlns:a="http://schemas.openxmlformats.org/drawingml/2006/main" noGrp="1"/>
          </p:cNvSpPr>
          <p:nvPr/>
        </p:nvSpPr>
        <p:spPr>
          <a:xfrm xmlns:a="http://schemas.openxmlformats.org/drawingml/2006/main">
            <a:off x="685800" y="6400800"/>
            <a:ext cx="1905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050" b="0">
                <a:solidFill>
                  <a:srgbClr val="5B5F7D"/>
                </a:solidFill>
                <a:latin typeface="DM Sans"/>
                <a:ea typeface="DM Sans"/>
                <a:cs typeface="DM Sans"/>
              </a:defRPr>
            </a:pPr>
            <a:r>
              <a:rPr sz="1050" b="0">
                <a:solidFill>
                  <a:srgbClr val="5B5F7D"/>
                </a:solidFill>
                <a:latin typeface="DM Sans"/>
                <a:ea typeface="DM Sans"/>
                <a:cs typeface="DM Sans"/>
              </a:rPr>
              <a:t/>
            </a:r>
          </a:p>
        </p:txBody>
      </p:sp>
      <p:sp>
        <p:nvSpPr>
          <p:cNvPr id="5" name="">
            <a:extLst xmlns:a="http://schemas.openxmlformats.org/drawingml/2006/main">
              <a:ext uri="{FF2B5EF4-FFF2-40B4-BE49-F238E27FC236}">
                <a16:creationId xmlns:a16="http://schemas.microsoft.com/office/drawing/2014/main" id="{4D756E37-CD26-4E4F-8F8B-4F24DABC9CE8}"/>
              </a:ext>
            </a:extLst>
          </p:cNvPr>
          <p:cNvSpPr>
            <a:spLocks xmlns:a="http://schemas.openxmlformats.org/drawingml/2006/main" noGrp="1"/>
          </p:cNvSpPr>
          <p:nvPr/>
        </p:nvSpPr>
        <p:spPr>
          <a:xfrm xmlns:a="http://schemas.openxmlformats.org/drawingml/2006/main">
            <a:off x="10591800" y="6400800"/>
            <a:ext cx="9144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050" b="0">
                <a:solidFill>
                  <a:srgbClr val="5B5F7D"/>
                </a:solidFill>
                <a:latin typeface="DM Sans"/>
                <a:ea typeface="DM Sans"/>
                <a:cs typeface="DM Sans"/>
              </a:defRPr>
            </a:pPr>
            <a:r>
              <a:rPr sz="1050" b="0">
                <a:solidFill>
                  <a:srgbClr val="5B5F7D"/>
                </a:solidFill>
                <a:latin typeface="DM Sans"/>
                <a:ea typeface="DM Sans"/>
                <a:cs typeface="DM Sans"/>
              </a:rPr>
              <a:t>05 / 9</a:t>
            </a:r>
          </a:p>
        </p:txBody>
      </p:sp>
    </p:spTree>
    <p:extLst>
      <p:ext uri="{BB962C8B-B14F-4D97-AF65-F5344CB8AC3E}">
        <p14:creationId xmlns:p14="http://schemas.microsoft.com/office/powerpoint/2010/main" val="1289867787"/>
      </p:ext>
    </p:extLst>
  </p:cSld>
</p:sld>
</file>

<file path=ppt/slides/slide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0CE161EC-D947-4F51-AB8C-66E24F6DBCDA}"/>
              </a:ext>
            </a:extLst>
          </p:cNvPr>
          <p:cNvSpPr>
            <a:spLocks xmlns:a="http://schemas.openxmlformats.org/drawingml/2006/main" noGrp="1"/>
          </p:cNvSpPr>
          <p:nvPr/>
        </p:nvSpPr>
        <p:spPr>
          <a:xfrm xmlns:a="http://schemas.openxmlformats.org/drawingml/2006/main">
            <a:off x="685800" y="466725"/>
            <a:ext cx="10820400" cy="676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300" b="0">
                <a:solidFill>
                  <a:srgbClr val="1C1E31"/>
                </a:solidFill>
                <a:latin typeface="Plus Jakarta Sans ExtraBold"/>
                <a:ea typeface="Plus Jakarta Sans ExtraBold"/>
                <a:cs typeface="Plus Jakarta Sans ExtraBold"/>
              </a:defRPr>
            </a:pPr>
            <a:r>
              <a:rPr sz="3300" b="0">
                <a:solidFill>
                  <a:srgbClr val="1C1E31"/>
                </a:solidFill>
                <a:latin typeface="Plus Jakarta Sans ExtraBold"/>
                <a:ea typeface="Plus Jakarta Sans ExtraBold"/>
                <a:cs typeface="Plus Jakarta Sans ExtraBold"/>
              </a:rPr>
              <a:t>Decision</a:t>
            </a:r>
          </a:p>
        </p:txBody>
      </p:sp>
      <p:sp>
        <p:nvSpPr>
          <p:cNvPr id="2" name="">
            <a:extLst xmlns:a="http://schemas.openxmlformats.org/drawingml/2006/main">
              <a:ext uri="{FF2B5EF4-FFF2-40B4-BE49-F238E27FC236}">
                <a16:creationId xmlns:a16="http://schemas.microsoft.com/office/drawing/2014/main" id="{E99FD1B1-A465-4E20-B24A-31BFC846CAAE}"/>
              </a:ext>
            </a:extLst>
          </p:cNvPr>
          <p:cNvSpPr>
            <a:spLocks xmlns:a="http://schemas.openxmlformats.org/drawingml/2006/main" noGrp="1"/>
          </p:cNvSpPr>
          <p:nvPr/>
        </p:nvSpPr>
        <p:spPr>
          <a:xfrm xmlns:a="http://schemas.openxmlformats.org/drawingml/2006/main">
            <a:off x="685800" y="1257300"/>
            <a:ext cx="108204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650" b="0">
                <a:solidFill>
                  <a:srgbClr val="5B5F7D"/>
                </a:solidFill>
                <a:latin typeface="DM Sans"/>
                <a:ea typeface="DM Sans"/>
                <a:cs typeface="DM Sans"/>
              </a:defRPr>
            </a:pPr>
            <a:r>
              <a:rPr sz="1650" b="0">
                <a:solidFill>
                  <a:srgbClr val="5B5F7D"/>
                </a:solidFill>
                <a:latin typeface="DM Sans"/>
                <a:ea typeface="DM Sans"/>
                <a:cs typeface="DM Sans"/>
              </a:rPr>
              <a:t>The route to an agreed next step</a:t>
            </a:r>
          </a:p>
        </p:txBody>
      </p:sp>
      <p:graphicFrame>
        <p:nvGraphicFramePr>
          <p:cNvPr id="10" name=""/>
          <p:cNvGraphicFramePr/>
          <p:nvPr/>
        </p:nvGraphicFramePr>
        <p:xfrm>
          <a:off xmlns:a="http://schemas.openxmlformats.org/drawingml/2006/main" x="685800" y="1943100"/>
          <a:ext xmlns:a="http://schemas.openxmlformats.org/drawingml/2006/main" cx="10820400" cy="3467100"/>
        </p:xfrm>
        <a:graphic xmlns:a="http://schemas.openxmlformats.org/drawingml/2006/main">
          <a:graphicData uri="http://schemas.openxmlformats.org/drawingml/2006/table">
            <a:tbl>
              <a:tblPr/>
              <a:tblGrid>
                <a:gridCol w="3190875"/>
                <a:gridCol w="7629525"/>
              </a:tblGrid>
              <a:tr h="577850">
                <a:tc>
                  <a:txBody>
                    <a:bodyPr>
                      <a:noAutofit/>
                    </a:bodyPr>
                    <a:lstStyle/>
                    <a:p>
                      <a:r>
                        <a:rPr sz="1650" b="1">
                          <a:solidFill>
                            <a:srgbClr val="FFFFFF"/>
                          </a:solidFill>
                          <a:latin typeface="DM Sans"/>
                          <a:ea typeface="DM Sans"/>
                          <a:cs typeface="DM Sans"/>
                        </a:rPr>
                        <a:t>Question</a:t>
                      </a:r>
                    </a:p>
                  </a:txBody>
                  <a:tcPr marL="91440" marR="91440" marT="45720" marB="45720">
                    <a:solidFill>
                      <a:srgbClr val="040B1C"/>
                    </a:solidFill>
                  </a:tcPr>
                </a:tc>
                <a:tc>
                  <a:txBody>
                    <a:bodyPr>
                      <a:noAutofit/>
                    </a:bodyPr>
                    <a:lstStyle/>
                    <a:p>
                      <a:r>
                        <a:rPr sz="1650" b="1">
                          <a:solidFill>
                            <a:srgbClr val="FFFFFF"/>
                          </a:solidFill>
                          <a:latin typeface="DM Sans"/>
                          <a:ea typeface="DM Sans"/>
                          <a:cs typeface="DM Sans"/>
                        </a:rPr>
                        <a:t>Evidence</a:t>
                      </a:r>
                    </a:p>
                  </a:txBody>
                  <a:tcPr marL="91440" marR="91440" marT="45720" marB="45720">
                    <a:solidFill>
                      <a:srgbClr val="040B1C"/>
                    </a:solidFill>
                  </a:tcPr>
                </a:tc>
              </a:tr>
              <a:tr h="577850">
                <a:tc>
                  <a:txBody>
                    <a:bodyPr>
                      <a:noAutofit/>
                    </a:bodyPr>
                    <a:lstStyle/>
                    <a:p>
                      <a:r>
                        <a:rPr sz="1650" b="1">
                          <a:solidFill>
                            <a:srgbClr val="1C1E31"/>
                          </a:solidFill>
                          <a:latin typeface="DM Sans"/>
                          <a:ea typeface="DM Sans"/>
                          <a:cs typeface="DM Sans"/>
                        </a:rPr>
                        <a:t>Who will use, evaluate and approve this?</a:t>
                      </a:r>
                    </a:p>
                  </a:txBody>
                  <a:tcPr marL="91440" marR="91440" marT="45720" marB="45720">
                    <a:solidFill>
                      <a:srgbClr val="FFFFFF"/>
                    </a:solidFill>
                  </a:tcPr>
                </a:tc>
                <a:tc>
                  <a:txBody>
                    <a:bodyPr>
                      <a:noAutofit/>
                    </a:bodyPr>
                    <a:lstStyle/>
                    <a:p>
                      <a:r>
                        <a:rPr sz="1650" b="0">
                          <a:solidFill>
                            <a:srgbClr val="1C1E31"/>
                          </a:solidFill>
                          <a:latin typeface="DM Sans"/>
                          <a:ea typeface="DM Sans"/>
                          <a:cs typeface="DM Sans"/>
                        </a:rPr>
                        <a:t>Buying committee and roles</a:t>
                      </a:r>
                    </a:p>
                  </a:txBody>
                  <a:tcPr marL="91440" marR="91440" marT="45720" marB="45720">
                    <a:solidFill>
                      <a:srgbClr val="FFFFFF"/>
                    </a:solidFill>
                  </a:tcPr>
                </a:tc>
              </a:tr>
              <a:tr h="577850">
                <a:tc>
                  <a:txBody>
                    <a:bodyPr>
                      <a:noAutofit/>
                    </a:bodyPr>
                    <a:lstStyle/>
                    <a:p>
                      <a:r>
                        <a:rPr sz="1650" b="1">
                          <a:solidFill>
                            <a:srgbClr val="1C1E31"/>
                          </a:solidFill>
                          <a:latin typeface="DM Sans"/>
                          <a:ea typeface="DM Sans"/>
                          <a:cs typeface="DM Sans"/>
                        </a:rPr>
                        <a:t>What will you compare the options against?</a:t>
                      </a:r>
                    </a:p>
                  </a:txBody>
                  <a:tcPr marL="91440" marR="91440" marT="45720" marB="45720">
                    <a:solidFill>
                      <a:srgbClr val="F6F6F8"/>
                    </a:solidFill>
                  </a:tcPr>
                </a:tc>
                <a:tc>
                  <a:txBody>
                    <a:bodyPr>
                      <a:noAutofit/>
                    </a:bodyPr>
                    <a:lstStyle/>
                    <a:p>
                      <a:r>
                        <a:rPr sz="1650" b="0">
                          <a:solidFill>
                            <a:srgbClr val="1C1E31"/>
                          </a:solidFill>
                          <a:latin typeface="DM Sans"/>
                          <a:ea typeface="DM Sans"/>
                          <a:cs typeface="DM Sans"/>
                        </a:rPr>
                        <a:t>Evaluation criteria and priorities</a:t>
                      </a:r>
                    </a:p>
                  </a:txBody>
                  <a:tcPr marL="91440" marR="91440" marT="45720" marB="45720">
                    <a:solidFill>
                      <a:srgbClr val="F6F6F8"/>
                    </a:solidFill>
                  </a:tcPr>
                </a:tc>
              </a:tr>
              <a:tr h="577850">
                <a:tc>
                  <a:txBody>
                    <a:bodyPr>
                      <a:noAutofit/>
                    </a:bodyPr>
                    <a:lstStyle/>
                    <a:p>
                      <a:r>
                        <a:rPr sz="1650" b="1">
                          <a:solidFill>
                            <a:srgbClr val="1C1E31"/>
                          </a:solidFill>
                          <a:latin typeface="DM Sans"/>
                          <a:ea typeface="DM Sans"/>
                          <a:cs typeface="DM Sans"/>
                        </a:rPr>
                        <a:t>What alternatives are you considering?</a:t>
                      </a:r>
                    </a:p>
                  </a:txBody>
                  <a:tcPr marL="91440" marR="91440" marT="45720" marB="45720">
                    <a:solidFill>
                      <a:srgbClr val="FFFFFF"/>
                    </a:solidFill>
                  </a:tcPr>
                </a:tc>
                <a:tc>
                  <a:txBody>
                    <a:bodyPr>
                      <a:noAutofit/>
                    </a:bodyPr>
                    <a:lstStyle/>
                    <a:p>
                      <a:r>
                        <a:rPr sz="1650" b="0">
                          <a:solidFill>
                            <a:srgbClr val="1C1E31"/>
                          </a:solidFill>
                          <a:latin typeface="DM Sans"/>
                          <a:ea typeface="DM Sans"/>
                          <a:cs typeface="DM Sans"/>
                        </a:rPr>
                        <a:t>Vendors, internal options and status quo</a:t>
                      </a:r>
                    </a:p>
                  </a:txBody>
                  <a:tcPr marL="91440" marR="91440" marT="45720" marB="45720">
                    <a:solidFill>
                      <a:srgbClr val="FFFFFF"/>
                    </a:solidFill>
                  </a:tcPr>
                </a:tc>
              </a:tr>
              <a:tr h="577850">
                <a:tc>
                  <a:txBody>
                    <a:bodyPr>
                      <a:noAutofit/>
                    </a:bodyPr>
                    <a:lstStyle/>
                    <a:p>
                      <a:r>
                        <a:rPr sz="1650" b="1">
                          <a:solidFill>
                            <a:srgbClr val="1C1E31"/>
                          </a:solidFill>
                          <a:latin typeface="DM Sans"/>
                          <a:ea typeface="DM Sans"/>
                          <a:cs typeface="DM Sans"/>
                        </a:rPr>
                        <a:t>What approvals are needed to proceed?</a:t>
                      </a:r>
                    </a:p>
                  </a:txBody>
                  <a:tcPr marL="91440" marR="91440" marT="45720" marB="45720">
                    <a:solidFill>
                      <a:srgbClr val="F6F6F8"/>
                    </a:solidFill>
                  </a:tcPr>
                </a:tc>
                <a:tc>
                  <a:txBody>
                    <a:bodyPr>
                      <a:noAutofit/>
                    </a:bodyPr>
                    <a:lstStyle/>
                    <a:p>
                      <a:r>
                        <a:rPr sz="1650" b="0">
                          <a:solidFill>
                            <a:srgbClr val="1C1E31"/>
                          </a:solidFill>
                          <a:latin typeface="DM Sans"/>
                          <a:ea typeface="DM Sans"/>
                          <a:cs typeface="DM Sans"/>
                        </a:rPr>
                        <a:t>Decision steps and commercial process</a:t>
                      </a:r>
                    </a:p>
                  </a:txBody>
                  <a:tcPr marL="91440" marR="91440" marT="45720" marB="45720">
                    <a:solidFill>
                      <a:srgbClr val="F6F6F8"/>
                    </a:solidFill>
                  </a:tcPr>
                </a:tc>
              </a:tr>
              <a:tr h="577850">
                <a:tc>
                  <a:txBody>
                    <a:bodyPr>
                      <a:noAutofit/>
                    </a:bodyPr>
                    <a:lstStyle/>
                    <a:p>
                      <a:r>
                        <a:rPr sz="1650" b="1">
                          <a:solidFill>
                            <a:srgbClr val="1C1E31"/>
                          </a:solidFill>
                          <a:latin typeface="DM Sans"/>
                          <a:ea typeface="DM Sans"/>
                          <a:cs typeface="DM Sans"/>
                        </a:rPr>
                        <a:t>What should we both do next?</a:t>
                      </a:r>
                    </a:p>
                  </a:txBody>
                  <a:tcPr marL="91440" marR="91440" marT="45720" marB="45720">
                    <a:solidFill>
                      <a:srgbClr val="FFFFFF"/>
                    </a:solidFill>
                  </a:tcPr>
                </a:tc>
                <a:tc>
                  <a:txBody>
                    <a:bodyPr>
                      <a:noAutofit/>
                    </a:bodyPr>
                    <a:lstStyle/>
                    <a:p>
                      <a:r>
                        <a:rPr sz="1650" b="0">
                          <a:solidFill>
                            <a:srgbClr val="1C1E31"/>
                          </a:solidFill>
                          <a:latin typeface="DM Sans"/>
                          <a:ea typeface="DM Sans"/>
                          <a:cs typeface="DM Sans"/>
                        </a:rPr>
                        <a:t>Action, owner and date on each side</a:t>
                      </a:r>
                    </a:p>
                  </a:txBody>
                  <a:tcPr marL="91440" marR="91440" marT="45720" marB="45720">
                    <a:solidFill>
                      <a:srgbClr val="FFFFFF"/>
                    </a:solidFill>
                  </a:tcPr>
                </a:tc>
              </a:tr>
            </a:tbl>
          </a:graphicData>
        </a:graphic>
      </p:graphicFrame>
      <p:sp>
        <p:nvSpPr>
          <p:cNvPr id="4" name="">
            <a:extLst xmlns:a="http://schemas.openxmlformats.org/drawingml/2006/main">
              <a:ext uri="{FF2B5EF4-FFF2-40B4-BE49-F238E27FC236}">
                <a16:creationId xmlns:a16="http://schemas.microsoft.com/office/drawing/2014/main" id="{43D7583A-625F-470E-84CE-0677D4F466D4}"/>
              </a:ext>
            </a:extLst>
          </p:cNvPr>
          <p:cNvSpPr>
            <a:spLocks xmlns:a="http://schemas.openxmlformats.org/drawingml/2006/main" noGrp="1"/>
          </p:cNvSpPr>
          <p:nvPr/>
        </p:nvSpPr>
        <p:spPr>
          <a:xfrm xmlns:a="http://schemas.openxmlformats.org/drawingml/2006/main">
            <a:off x="685800" y="6400800"/>
            <a:ext cx="1905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050" b="0">
                <a:solidFill>
                  <a:srgbClr val="5B5F7D"/>
                </a:solidFill>
                <a:latin typeface="DM Sans"/>
                <a:ea typeface="DM Sans"/>
                <a:cs typeface="DM Sans"/>
              </a:defRPr>
            </a:pPr>
            <a:r>
              <a:rPr sz="1050" b="0">
                <a:solidFill>
                  <a:srgbClr val="5B5F7D"/>
                </a:solidFill>
                <a:latin typeface="DM Sans"/>
                <a:ea typeface="DM Sans"/>
                <a:cs typeface="DM Sans"/>
              </a:rPr>
              <a:t/>
            </a:r>
          </a:p>
        </p:txBody>
      </p:sp>
      <p:sp>
        <p:nvSpPr>
          <p:cNvPr id="5" name="">
            <a:extLst xmlns:a="http://schemas.openxmlformats.org/drawingml/2006/main">
              <a:ext uri="{FF2B5EF4-FFF2-40B4-BE49-F238E27FC236}">
                <a16:creationId xmlns:a16="http://schemas.microsoft.com/office/drawing/2014/main" id="{BA67FAB9-3DE0-4A60-8C3F-6ABC76D6B822}"/>
              </a:ext>
            </a:extLst>
          </p:cNvPr>
          <p:cNvSpPr>
            <a:spLocks xmlns:a="http://schemas.openxmlformats.org/drawingml/2006/main" noGrp="1"/>
          </p:cNvSpPr>
          <p:nvPr/>
        </p:nvSpPr>
        <p:spPr>
          <a:xfrm xmlns:a="http://schemas.openxmlformats.org/drawingml/2006/main">
            <a:off x="10591800" y="6400800"/>
            <a:ext cx="9144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050" b="0">
                <a:solidFill>
                  <a:srgbClr val="5B5F7D"/>
                </a:solidFill>
                <a:latin typeface="DM Sans"/>
                <a:ea typeface="DM Sans"/>
                <a:cs typeface="DM Sans"/>
              </a:defRPr>
            </a:pPr>
            <a:r>
              <a:rPr sz="1050" b="0">
                <a:solidFill>
                  <a:srgbClr val="5B5F7D"/>
                </a:solidFill>
                <a:latin typeface="DM Sans"/>
                <a:ea typeface="DM Sans"/>
                <a:cs typeface="DM Sans"/>
              </a:rPr>
              <a:t>06 / 9</a:t>
            </a:r>
          </a:p>
        </p:txBody>
      </p:sp>
    </p:spTree>
    <p:extLst>
      <p:ext uri="{BB962C8B-B14F-4D97-AF65-F5344CB8AC3E}">
        <p14:creationId xmlns:p14="http://schemas.microsoft.com/office/powerpoint/2010/main" val="125562569"/>
      </p:ext>
    </p:extLst>
  </p:cSld>
</p:sld>
</file>

<file path=ppt/slides/slide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5CA0E4E4-1FC9-4A6B-9C3B-CB411A0EB844}"/>
              </a:ext>
            </a:extLst>
          </p:cNvPr>
          <p:cNvSpPr>
            <a:spLocks xmlns:a="http://schemas.openxmlformats.org/drawingml/2006/main" noGrp="1"/>
          </p:cNvSpPr>
          <p:nvPr/>
        </p:nvSpPr>
        <p:spPr>
          <a:xfrm xmlns:a="http://schemas.openxmlformats.org/drawingml/2006/main">
            <a:off x="685800" y="466725"/>
            <a:ext cx="10820400" cy="676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300" b="0">
                <a:solidFill>
                  <a:srgbClr val="1C1E31"/>
                </a:solidFill>
                <a:latin typeface="Plus Jakarta Sans ExtraBold"/>
                <a:ea typeface="Plus Jakarta Sans ExtraBold"/>
                <a:cs typeface="Plus Jakarta Sans ExtraBold"/>
              </a:defRPr>
            </a:pPr>
            <a:r>
              <a:rPr sz="3300" b="0">
                <a:solidFill>
                  <a:srgbClr val="1C1E31"/>
                </a:solidFill>
                <a:latin typeface="Plus Jakarta Sans ExtraBold"/>
                <a:ea typeface="Plus Jakarta Sans ExtraBold"/>
                <a:cs typeface="Plus Jakarta Sans ExtraBold"/>
              </a:rPr>
              <a:t>HubSpot deal fields</a:t>
            </a:r>
          </a:p>
        </p:txBody>
      </p:sp>
      <p:sp>
        <p:nvSpPr>
          <p:cNvPr id="2" name="">
            <a:extLst xmlns:a="http://schemas.openxmlformats.org/drawingml/2006/main">
              <a:ext uri="{FF2B5EF4-FFF2-40B4-BE49-F238E27FC236}">
                <a16:creationId xmlns:a16="http://schemas.microsoft.com/office/drawing/2014/main" id="{D0286D44-ACDD-4789-8E3C-AF81B3F9B8B1}"/>
              </a:ext>
            </a:extLst>
          </p:cNvPr>
          <p:cNvSpPr>
            <a:spLocks xmlns:a="http://schemas.openxmlformats.org/drawingml/2006/main" noGrp="1"/>
          </p:cNvSpPr>
          <p:nvPr/>
        </p:nvSpPr>
        <p:spPr>
          <a:xfrm xmlns:a="http://schemas.openxmlformats.org/drawingml/2006/main">
            <a:off x="685800" y="1257300"/>
            <a:ext cx="108204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650" b="0">
                <a:solidFill>
                  <a:srgbClr val="5B5F7D"/>
                </a:solidFill>
                <a:latin typeface="DM Sans"/>
                <a:ea typeface="DM Sans"/>
                <a:cs typeface="DM Sans"/>
              </a:defRPr>
            </a:pPr>
            <a:r>
              <a:rPr sz="1650" b="0">
                <a:solidFill>
                  <a:srgbClr val="5B5F7D"/>
                </a:solidFill>
                <a:latin typeface="DM Sans"/>
                <a:ea typeface="DM Sans"/>
                <a:cs typeface="DM Sans"/>
              </a:rPr>
              <a:t>Suggested custom properties and reusable defaults</a:t>
            </a:r>
          </a:p>
        </p:txBody>
      </p:sp>
      <p:graphicFrame>
        <p:nvGraphicFramePr>
          <p:cNvPr id="11" name=""/>
          <p:cNvGraphicFramePr/>
          <p:nvPr/>
        </p:nvGraphicFramePr>
        <p:xfrm>
          <a:off xmlns:a="http://schemas.openxmlformats.org/drawingml/2006/main" x="685800" y="1943100"/>
          <a:ext xmlns:a="http://schemas.openxmlformats.org/drawingml/2006/main" cx="10820400" cy="3943350"/>
        </p:xfrm>
        <a:graphic xmlns:a="http://schemas.openxmlformats.org/drawingml/2006/main">
          <a:graphicData uri="http://schemas.openxmlformats.org/drawingml/2006/table">
            <a:tbl>
              <a:tblPr/>
              <a:tblGrid>
                <a:gridCol w="3333750"/>
                <a:gridCol w="4667250"/>
                <a:gridCol w="2819400"/>
              </a:tblGrid>
              <a:tr h="492919">
                <a:tc>
                  <a:txBody>
                    <a:bodyPr>
                      <a:noAutofit/>
                    </a:bodyPr>
                    <a:lstStyle/>
                    <a:p>
                      <a:r>
                        <a:rPr sz="1650" b="1">
                          <a:solidFill>
                            <a:srgbClr val="FFFFFF"/>
                          </a:solidFill>
                          <a:latin typeface="DM Sans"/>
                          <a:ea typeface="DM Sans"/>
                          <a:cs typeface="DM Sans"/>
                        </a:rPr>
                        <a:t>Label</a:t>
                      </a:r>
                    </a:p>
                  </a:txBody>
                  <a:tcPr marL="91440" marR="91440" marT="45720" marB="45720">
                    <a:solidFill>
                      <a:srgbClr val="040B1C"/>
                    </a:solidFill>
                  </a:tcPr>
                </a:tc>
                <a:tc>
                  <a:txBody>
                    <a:bodyPr>
                      <a:noAutofit/>
                    </a:bodyPr>
                    <a:lstStyle/>
                    <a:p>
                      <a:r>
                        <a:rPr sz="1650" b="1">
                          <a:solidFill>
                            <a:srgbClr val="FFFFFF"/>
                          </a:solidFill>
                          <a:latin typeface="DM Sans"/>
                          <a:ea typeface="DM Sans"/>
                          <a:cs typeface="DM Sans"/>
                        </a:rPr>
                        <a:t>Suggested internal name</a:t>
                      </a:r>
                    </a:p>
                  </a:txBody>
                  <a:tcPr marL="91440" marR="91440" marT="45720" marB="45720">
                    <a:solidFill>
                      <a:srgbClr val="040B1C"/>
                    </a:solidFill>
                  </a:tcPr>
                </a:tc>
                <a:tc>
                  <a:txBody>
                    <a:bodyPr>
                      <a:noAutofit/>
                    </a:bodyPr>
                    <a:lstStyle/>
                    <a:p>
                      <a:r>
                        <a:rPr sz="1650" b="1">
                          <a:solidFill>
                            <a:srgbClr val="FFFFFF"/>
                          </a:solidFill>
                          <a:latin typeface="DM Sans"/>
                          <a:ea typeface="DM Sans"/>
                          <a:cs typeface="DM Sans"/>
                        </a:rPr>
                        <a:t>Type</a:t>
                      </a:r>
                    </a:p>
                  </a:txBody>
                  <a:tcPr marL="91440" marR="91440" marT="45720" marB="45720">
                    <a:solidFill>
                      <a:srgbClr val="040B1C"/>
                    </a:solidFill>
                  </a:tcPr>
                </a:tc>
              </a:tr>
              <a:tr h="492919">
                <a:tc>
                  <a:txBody>
                    <a:bodyPr>
                      <a:noAutofit/>
                    </a:bodyPr>
                    <a:lstStyle/>
                    <a:p>
                      <a:r>
                        <a:rPr sz="1650" b="1">
                          <a:solidFill>
                            <a:srgbClr val="1C1E31"/>
                          </a:solidFill>
                          <a:latin typeface="DM Sans"/>
                          <a:ea typeface="DM Sans"/>
                          <a:cs typeface="DM Sans"/>
                        </a:rPr>
                        <a:t>Situation</a:t>
                      </a:r>
                    </a:p>
                  </a:txBody>
                  <a:tcPr marL="91440" marR="91440" marT="45720" marB="45720">
                    <a:solidFill>
                      <a:srgbClr val="FFFFFF"/>
                    </a:solidFill>
                  </a:tcPr>
                </a:tc>
                <a:tc>
                  <a:txBody>
                    <a:bodyPr>
                      <a:noAutofit/>
                    </a:bodyPr>
                    <a:lstStyle/>
                    <a:p>
                      <a:r>
                        <a:rPr sz="1650" b="0">
                          <a:solidFill>
                            <a:srgbClr val="1C1E31"/>
                          </a:solidFill>
                          <a:latin typeface="DM Sans"/>
                          <a:ea typeface="DM Sans"/>
                          <a:cs typeface="DM Sans"/>
                        </a:rPr>
                        <a:t>sw_spiced_situation</a:t>
                      </a:r>
                    </a:p>
                  </a:txBody>
                  <a:tcPr marL="91440" marR="91440" marT="45720" marB="45720">
                    <a:solidFill>
                      <a:srgbClr val="FFFFFF"/>
                    </a:solidFill>
                  </a:tcPr>
                </a:tc>
                <a:tc>
                  <a:txBody>
                    <a:bodyPr>
                      <a:noAutofit/>
                    </a:bodyPr>
                    <a:lstStyle/>
                    <a:p>
                      <a:r>
                        <a:rPr sz="1650" b="0">
                          <a:solidFill>
                            <a:srgbClr val="1C1E31"/>
                          </a:solidFill>
                          <a:latin typeface="DM Sans"/>
                          <a:ea typeface="DM Sans"/>
                          <a:cs typeface="DM Sans"/>
                        </a:rPr>
                        <a:t>Multi-line text</a:t>
                      </a:r>
                    </a:p>
                  </a:txBody>
                  <a:tcPr marL="91440" marR="91440" marT="45720" marB="45720">
                    <a:solidFill>
                      <a:srgbClr val="FFFFFF"/>
                    </a:solidFill>
                  </a:tcPr>
                </a:tc>
              </a:tr>
              <a:tr h="492919">
                <a:tc>
                  <a:txBody>
                    <a:bodyPr>
                      <a:noAutofit/>
                    </a:bodyPr>
                    <a:lstStyle/>
                    <a:p>
                      <a:r>
                        <a:rPr sz="1650" b="1">
                          <a:solidFill>
                            <a:srgbClr val="1C1E31"/>
                          </a:solidFill>
                          <a:latin typeface="DM Sans"/>
                          <a:ea typeface="DM Sans"/>
                          <a:cs typeface="DM Sans"/>
                        </a:rPr>
                        <a:t>Pain</a:t>
                      </a:r>
                    </a:p>
                  </a:txBody>
                  <a:tcPr marL="91440" marR="91440" marT="45720" marB="45720">
                    <a:solidFill>
                      <a:srgbClr val="F6F6F8"/>
                    </a:solidFill>
                  </a:tcPr>
                </a:tc>
                <a:tc>
                  <a:txBody>
                    <a:bodyPr>
                      <a:noAutofit/>
                    </a:bodyPr>
                    <a:lstStyle/>
                    <a:p>
                      <a:r>
                        <a:rPr sz="1650" b="0">
                          <a:solidFill>
                            <a:srgbClr val="1C1E31"/>
                          </a:solidFill>
                          <a:latin typeface="DM Sans"/>
                          <a:ea typeface="DM Sans"/>
                          <a:cs typeface="DM Sans"/>
                        </a:rPr>
                        <a:t>sw_spiced_pain</a:t>
                      </a:r>
                    </a:p>
                  </a:txBody>
                  <a:tcPr marL="91440" marR="91440" marT="45720" marB="45720">
                    <a:solidFill>
                      <a:srgbClr val="F6F6F8"/>
                    </a:solidFill>
                  </a:tcPr>
                </a:tc>
                <a:tc>
                  <a:txBody>
                    <a:bodyPr>
                      <a:noAutofit/>
                    </a:bodyPr>
                    <a:lstStyle/>
                    <a:p>
                      <a:r>
                        <a:rPr sz="1650" b="0">
                          <a:solidFill>
                            <a:srgbClr val="1C1E31"/>
                          </a:solidFill>
                          <a:latin typeface="DM Sans"/>
                          <a:ea typeface="DM Sans"/>
                          <a:cs typeface="DM Sans"/>
                        </a:rPr>
                        <a:t>Multi-line text</a:t>
                      </a:r>
                    </a:p>
                  </a:txBody>
                  <a:tcPr marL="91440" marR="91440" marT="45720" marB="45720">
                    <a:solidFill>
                      <a:srgbClr val="F6F6F8"/>
                    </a:solidFill>
                  </a:tcPr>
                </a:tc>
              </a:tr>
              <a:tr h="492919">
                <a:tc>
                  <a:txBody>
                    <a:bodyPr>
                      <a:noAutofit/>
                    </a:bodyPr>
                    <a:lstStyle/>
                    <a:p>
                      <a:r>
                        <a:rPr sz="1650" b="1">
                          <a:solidFill>
                            <a:srgbClr val="1C1E31"/>
                          </a:solidFill>
                          <a:latin typeface="DM Sans"/>
                          <a:ea typeface="DM Sans"/>
                          <a:cs typeface="DM Sans"/>
                        </a:rPr>
                        <a:t>Impact</a:t>
                      </a:r>
                    </a:p>
                  </a:txBody>
                  <a:tcPr marL="91440" marR="91440" marT="45720" marB="45720">
                    <a:solidFill>
                      <a:srgbClr val="FFFFFF"/>
                    </a:solidFill>
                  </a:tcPr>
                </a:tc>
                <a:tc>
                  <a:txBody>
                    <a:bodyPr>
                      <a:noAutofit/>
                    </a:bodyPr>
                    <a:lstStyle/>
                    <a:p>
                      <a:r>
                        <a:rPr sz="1650" b="0">
                          <a:solidFill>
                            <a:srgbClr val="1C1E31"/>
                          </a:solidFill>
                          <a:latin typeface="DM Sans"/>
                          <a:ea typeface="DM Sans"/>
                          <a:cs typeface="DM Sans"/>
                        </a:rPr>
                        <a:t>sw_spiced_impact</a:t>
                      </a:r>
                    </a:p>
                  </a:txBody>
                  <a:tcPr marL="91440" marR="91440" marT="45720" marB="45720">
                    <a:solidFill>
                      <a:srgbClr val="FFFFFF"/>
                    </a:solidFill>
                  </a:tcPr>
                </a:tc>
                <a:tc>
                  <a:txBody>
                    <a:bodyPr>
                      <a:noAutofit/>
                    </a:bodyPr>
                    <a:lstStyle/>
                    <a:p>
                      <a:r>
                        <a:rPr sz="1650" b="0">
                          <a:solidFill>
                            <a:srgbClr val="1C1E31"/>
                          </a:solidFill>
                          <a:latin typeface="DM Sans"/>
                          <a:ea typeface="DM Sans"/>
                          <a:cs typeface="DM Sans"/>
                        </a:rPr>
                        <a:t>Multi-line text</a:t>
                      </a:r>
                    </a:p>
                  </a:txBody>
                  <a:tcPr marL="91440" marR="91440" marT="45720" marB="45720">
                    <a:solidFill>
                      <a:srgbClr val="FFFFFF"/>
                    </a:solidFill>
                  </a:tcPr>
                </a:tc>
              </a:tr>
              <a:tr h="492919">
                <a:tc>
                  <a:txBody>
                    <a:bodyPr>
                      <a:noAutofit/>
                    </a:bodyPr>
                    <a:lstStyle/>
                    <a:p>
                      <a:r>
                        <a:rPr sz="1650" b="1">
                          <a:solidFill>
                            <a:srgbClr val="1C1E31"/>
                          </a:solidFill>
                          <a:latin typeface="DM Sans"/>
                          <a:ea typeface="DM Sans"/>
                          <a:cs typeface="DM Sans"/>
                        </a:rPr>
                        <a:t>Critical Event</a:t>
                      </a:r>
                    </a:p>
                  </a:txBody>
                  <a:tcPr marL="91440" marR="91440" marT="45720" marB="45720">
                    <a:solidFill>
                      <a:srgbClr val="F6F6F8"/>
                    </a:solidFill>
                  </a:tcPr>
                </a:tc>
                <a:tc>
                  <a:txBody>
                    <a:bodyPr>
                      <a:noAutofit/>
                    </a:bodyPr>
                    <a:lstStyle/>
                    <a:p>
                      <a:r>
                        <a:rPr sz="1650" b="0">
                          <a:solidFill>
                            <a:srgbClr val="1C1E31"/>
                          </a:solidFill>
                          <a:latin typeface="DM Sans"/>
                          <a:ea typeface="DM Sans"/>
                          <a:cs typeface="DM Sans"/>
                        </a:rPr>
                        <a:t>sw_spiced_event</a:t>
                      </a:r>
                    </a:p>
                  </a:txBody>
                  <a:tcPr marL="91440" marR="91440" marT="45720" marB="45720">
                    <a:solidFill>
                      <a:srgbClr val="F6F6F8"/>
                    </a:solidFill>
                  </a:tcPr>
                </a:tc>
                <a:tc>
                  <a:txBody>
                    <a:bodyPr>
                      <a:noAutofit/>
                    </a:bodyPr>
                    <a:lstStyle/>
                    <a:p>
                      <a:r>
                        <a:rPr sz="1650" b="0">
                          <a:solidFill>
                            <a:srgbClr val="1C1E31"/>
                          </a:solidFill>
                          <a:latin typeface="DM Sans"/>
                          <a:ea typeface="DM Sans"/>
                          <a:cs typeface="DM Sans"/>
                        </a:rPr>
                        <a:t>Multi-line text</a:t>
                      </a:r>
                    </a:p>
                  </a:txBody>
                  <a:tcPr marL="91440" marR="91440" marT="45720" marB="45720">
                    <a:solidFill>
                      <a:srgbClr val="F6F6F8"/>
                    </a:solidFill>
                  </a:tcPr>
                </a:tc>
              </a:tr>
              <a:tr h="492919">
                <a:tc>
                  <a:txBody>
                    <a:bodyPr>
                      <a:noAutofit/>
                    </a:bodyPr>
                    <a:lstStyle/>
                    <a:p>
                      <a:r>
                        <a:rPr sz="1650" b="1">
                          <a:solidFill>
                            <a:srgbClr val="1C1E31"/>
                          </a:solidFill>
                          <a:latin typeface="DM Sans"/>
                          <a:ea typeface="DM Sans"/>
                          <a:cs typeface="DM Sans"/>
                        </a:rPr>
                        <a:t>Critical Event date</a:t>
                      </a:r>
                    </a:p>
                  </a:txBody>
                  <a:tcPr marL="91440" marR="91440" marT="45720" marB="45720">
                    <a:solidFill>
                      <a:srgbClr val="FFFFFF"/>
                    </a:solidFill>
                  </a:tcPr>
                </a:tc>
                <a:tc>
                  <a:txBody>
                    <a:bodyPr>
                      <a:noAutofit/>
                    </a:bodyPr>
                    <a:lstStyle/>
                    <a:p>
                      <a:r>
                        <a:rPr sz="1650" b="0">
                          <a:solidFill>
                            <a:srgbClr val="1C1E31"/>
                          </a:solidFill>
                          <a:latin typeface="DM Sans"/>
                          <a:ea typeface="DM Sans"/>
                          <a:cs typeface="DM Sans"/>
                        </a:rPr>
                        <a:t>sw_spiced_event_date</a:t>
                      </a:r>
                    </a:p>
                  </a:txBody>
                  <a:tcPr marL="91440" marR="91440" marT="45720" marB="45720">
                    <a:solidFill>
                      <a:srgbClr val="FFFFFF"/>
                    </a:solidFill>
                  </a:tcPr>
                </a:tc>
                <a:tc>
                  <a:txBody>
                    <a:bodyPr>
                      <a:noAutofit/>
                    </a:bodyPr>
                    <a:lstStyle/>
                    <a:p>
                      <a:r>
                        <a:rPr sz="1650" b="0">
                          <a:solidFill>
                            <a:srgbClr val="1C1E31"/>
                          </a:solidFill>
                          <a:latin typeface="DM Sans"/>
                          <a:ea typeface="DM Sans"/>
                          <a:cs typeface="DM Sans"/>
                        </a:rPr>
                        <a:t>Date</a:t>
                      </a:r>
                    </a:p>
                  </a:txBody>
                  <a:tcPr marL="91440" marR="91440" marT="45720" marB="45720">
                    <a:solidFill>
                      <a:srgbClr val="FFFFFF"/>
                    </a:solidFill>
                  </a:tcPr>
                </a:tc>
              </a:tr>
              <a:tr h="492919">
                <a:tc>
                  <a:txBody>
                    <a:bodyPr>
                      <a:noAutofit/>
                    </a:bodyPr>
                    <a:lstStyle/>
                    <a:p>
                      <a:r>
                        <a:rPr sz="1650" b="1">
                          <a:solidFill>
                            <a:srgbClr val="1C1E31"/>
                          </a:solidFill>
                          <a:latin typeface="DM Sans"/>
                          <a:ea typeface="DM Sans"/>
                          <a:cs typeface="DM Sans"/>
                        </a:rPr>
                        <a:t>Decision</a:t>
                      </a:r>
                    </a:p>
                  </a:txBody>
                  <a:tcPr marL="91440" marR="91440" marT="45720" marB="45720">
                    <a:solidFill>
                      <a:srgbClr val="F6F6F8"/>
                    </a:solidFill>
                  </a:tcPr>
                </a:tc>
                <a:tc>
                  <a:txBody>
                    <a:bodyPr>
                      <a:noAutofit/>
                    </a:bodyPr>
                    <a:lstStyle/>
                    <a:p>
                      <a:r>
                        <a:rPr sz="1650" b="0">
                          <a:solidFill>
                            <a:srgbClr val="1C1E31"/>
                          </a:solidFill>
                          <a:latin typeface="DM Sans"/>
                          <a:ea typeface="DM Sans"/>
                          <a:cs typeface="DM Sans"/>
                        </a:rPr>
                        <a:t>sw_spiced_decision</a:t>
                      </a:r>
                    </a:p>
                  </a:txBody>
                  <a:tcPr marL="91440" marR="91440" marT="45720" marB="45720">
                    <a:solidFill>
                      <a:srgbClr val="F6F6F8"/>
                    </a:solidFill>
                  </a:tcPr>
                </a:tc>
                <a:tc>
                  <a:txBody>
                    <a:bodyPr>
                      <a:noAutofit/>
                    </a:bodyPr>
                    <a:lstStyle/>
                    <a:p>
                      <a:r>
                        <a:rPr sz="1650" b="0">
                          <a:solidFill>
                            <a:srgbClr val="1C1E31"/>
                          </a:solidFill>
                          <a:latin typeface="DM Sans"/>
                          <a:ea typeface="DM Sans"/>
                          <a:cs typeface="DM Sans"/>
                        </a:rPr>
                        <a:t>Multi-line text</a:t>
                      </a:r>
                    </a:p>
                  </a:txBody>
                  <a:tcPr marL="91440" marR="91440" marT="45720" marB="45720">
                    <a:solidFill>
                      <a:srgbClr val="F6F6F8"/>
                    </a:solidFill>
                  </a:tcPr>
                </a:tc>
              </a:tr>
              <a:tr h="492919">
                <a:tc>
                  <a:txBody>
                    <a:bodyPr>
                      <a:noAutofit/>
                    </a:bodyPr>
                    <a:lstStyle/>
                    <a:p>
                      <a:r>
                        <a:rPr sz="1650" b="1">
                          <a:solidFill>
                            <a:srgbClr val="1C1E31"/>
                          </a:solidFill>
                          <a:latin typeface="DM Sans"/>
                          <a:ea typeface="DM Sans"/>
                          <a:cs typeface="DM Sans"/>
                        </a:rPr>
                        <a:t>Evidence reviewed date</a:t>
                      </a:r>
                    </a:p>
                  </a:txBody>
                  <a:tcPr marL="91440" marR="91440" marT="45720" marB="45720">
                    <a:solidFill>
                      <a:srgbClr val="FFFFFF"/>
                    </a:solidFill>
                  </a:tcPr>
                </a:tc>
                <a:tc>
                  <a:txBody>
                    <a:bodyPr>
                      <a:noAutofit/>
                    </a:bodyPr>
                    <a:lstStyle/>
                    <a:p>
                      <a:r>
                        <a:rPr sz="1650" b="0">
                          <a:solidFill>
                            <a:srgbClr val="1C1E31"/>
                          </a:solidFill>
                          <a:latin typeface="DM Sans"/>
                          <a:ea typeface="DM Sans"/>
                          <a:cs typeface="DM Sans"/>
                        </a:rPr>
                        <a:t>sw_spiced_reviewed</a:t>
                      </a:r>
                    </a:p>
                  </a:txBody>
                  <a:tcPr marL="91440" marR="91440" marT="45720" marB="45720">
                    <a:solidFill>
                      <a:srgbClr val="FFFFFF"/>
                    </a:solidFill>
                  </a:tcPr>
                </a:tc>
                <a:tc>
                  <a:txBody>
                    <a:bodyPr>
                      <a:noAutofit/>
                    </a:bodyPr>
                    <a:lstStyle/>
                    <a:p>
                      <a:r>
                        <a:rPr sz="1650" b="0">
                          <a:solidFill>
                            <a:srgbClr val="1C1E31"/>
                          </a:solidFill>
                          <a:latin typeface="DM Sans"/>
                          <a:ea typeface="DM Sans"/>
                          <a:cs typeface="DM Sans"/>
                        </a:rPr>
                        <a:t>Date</a:t>
                      </a:r>
                    </a:p>
                  </a:txBody>
                  <a:tcPr marL="91440" marR="91440" marT="45720" marB="45720">
                    <a:solidFill>
                      <a:srgbClr val="FFFFFF"/>
                    </a:solidFill>
                  </a:tcPr>
                </a:tc>
              </a:tr>
            </a:tbl>
          </a:graphicData>
        </a:graphic>
      </p:graphicFrame>
      <p:sp>
        <p:nvSpPr>
          <p:cNvPr id="4" name="">
            <a:extLst xmlns:a="http://schemas.openxmlformats.org/drawingml/2006/main">
              <a:ext uri="{FF2B5EF4-FFF2-40B4-BE49-F238E27FC236}">
                <a16:creationId xmlns:a16="http://schemas.microsoft.com/office/drawing/2014/main" id="{D1C98353-79E2-4FEB-9136-AD8427DF4683}"/>
              </a:ext>
            </a:extLst>
          </p:cNvPr>
          <p:cNvSpPr>
            <a:spLocks xmlns:a="http://schemas.openxmlformats.org/drawingml/2006/main" noGrp="1"/>
          </p:cNvSpPr>
          <p:nvPr/>
        </p:nvSpPr>
        <p:spPr>
          <a:xfrm xmlns:a="http://schemas.openxmlformats.org/drawingml/2006/main">
            <a:off x="685800" y="5953125"/>
            <a:ext cx="108204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75" b="0">
                <a:solidFill>
                  <a:srgbClr val="5B5F7D"/>
                </a:solidFill>
                <a:latin typeface="DM Sans"/>
                <a:ea typeface="DM Sans"/>
                <a:cs typeface="DM Sans"/>
              </a:defRPr>
            </a:pPr>
            <a:r>
              <a:rPr sz="1275" b="0">
                <a:solidFill>
                  <a:srgbClr val="5B5F7D"/>
                </a:solidFill>
                <a:latin typeface="DM Sans"/>
                <a:ea typeface="DM Sans"/>
                <a:cs typeface="DM Sans"/>
              </a:rPr>
              <a:t>Keep the deal owner, amount, close date and next step visible beside these fields.</a:t>
            </a:r>
          </a:p>
        </p:txBody>
      </p:sp>
      <p:sp>
        <p:nvSpPr>
          <p:cNvPr id="5" name="">
            <a:extLst xmlns:a="http://schemas.openxmlformats.org/drawingml/2006/main">
              <a:ext uri="{FF2B5EF4-FFF2-40B4-BE49-F238E27FC236}">
                <a16:creationId xmlns:a16="http://schemas.microsoft.com/office/drawing/2014/main" id="{C5A74D60-89A1-43F3-BD7B-C3A026A1F4BC}"/>
              </a:ext>
            </a:extLst>
          </p:cNvPr>
          <p:cNvSpPr>
            <a:spLocks xmlns:a="http://schemas.openxmlformats.org/drawingml/2006/main" noGrp="1"/>
          </p:cNvSpPr>
          <p:nvPr/>
        </p:nvSpPr>
        <p:spPr>
          <a:xfrm xmlns:a="http://schemas.openxmlformats.org/drawingml/2006/main">
            <a:off x="685800" y="6400800"/>
            <a:ext cx="1905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050" b="0">
                <a:solidFill>
                  <a:srgbClr val="5B5F7D"/>
                </a:solidFill>
                <a:latin typeface="DM Sans"/>
                <a:ea typeface="DM Sans"/>
                <a:cs typeface="DM Sans"/>
              </a:defRPr>
            </a:pPr>
            <a:r>
              <a:rPr sz="1050" b="0">
                <a:solidFill>
                  <a:srgbClr val="5B5F7D"/>
                </a:solidFill>
                <a:latin typeface="DM Sans"/>
                <a:ea typeface="DM Sans"/>
                <a:cs typeface="DM Sans"/>
              </a:rPr>
              <a:t/>
            </a:r>
          </a:p>
        </p:txBody>
      </p:sp>
      <p:sp>
        <p:nvSpPr>
          <p:cNvPr id="6" name="">
            <a:extLst xmlns:a="http://schemas.openxmlformats.org/drawingml/2006/main">
              <a:ext uri="{FF2B5EF4-FFF2-40B4-BE49-F238E27FC236}">
                <a16:creationId xmlns:a16="http://schemas.microsoft.com/office/drawing/2014/main" id="{1DEE16E9-1919-41B4-AEE9-1D529277F15C}"/>
              </a:ext>
            </a:extLst>
          </p:cNvPr>
          <p:cNvSpPr>
            <a:spLocks xmlns:a="http://schemas.openxmlformats.org/drawingml/2006/main" noGrp="1"/>
          </p:cNvSpPr>
          <p:nvPr/>
        </p:nvSpPr>
        <p:spPr>
          <a:xfrm xmlns:a="http://schemas.openxmlformats.org/drawingml/2006/main">
            <a:off x="10591800" y="6400800"/>
            <a:ext cx="9144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050" b="0">
                <a:solidFill>
                  <a:srgbClr val="5B5F7D"/>
                </a:solidFill>
                <a:latin typeface="DM Sans"/>
                <a:ea typeface="DM Sans"/>
                <a:cs typeface="DM Sans"/>
              </a:defRPr>
            </a:pPr>
            <a:r>
              <a:rPr sz="1050" b="0">
                <a:solidFill>
                  <a:srgbClr val="5B5F7D"/>
                </a:solidFill>
                <a:latin typeface="DM Sans"/>
                <a:ea typeface="DM Sans"/>
                <a:cs typeface="DM Sans"/>
              </a:rPr>
              <a:t>07 / 9</a:t>
            </a:r>
          </a:p>
        </p:txBody>
      </p:sp>
    </p:spTree>
    <p:extLst>
      <p:ext uri="{BB962C8B-B14F-4D97-AF65-F5344CB8AC3E}">
        <p14:creationId xmlns:p14="http://schemas.microsoft.com/office/powerpoint/2010/main" val="1176306448"/>
      </p:ext>
    </p:extLst>
  </p:cSld>
</p:sld>
</file>

<file path=ppt/slides/slide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0DD0B747-D29A-44B2-9279-A4FB3BBD730A}"/>
              </a:ext>
            </a:extLst>
          </p:cNvPr>
          <p:cNvSpPr>
            <a:spLocks xmlns:a="http://schemas.openxmlformats.org/drawingml/2006/main" noGrp="1"/>
          </p:cNvSpPr>
          <p:nvPr/>
        </p:nvSpPr>
        <p:spPr>
          <a:xfrm xmlns:a="http://schemas.openxmlformats.org/drawingml/2006/main">
            <a:off x="685800" y="466725"/>
            <a:ext cx="10820400" cy="676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300" b="0">
                <a:solidFill>
                  <a:srgbClr val="1C1E31"/>
                </a:solidFill>
                <a:latin typeface="Plus Jakarta Sans ExtraBold"/>
                <a:ea typeface="Plus Jakarta Sans ExtraBold"/>
                <a:cs typeface="Plus Jakarta Sans ExtraBold"/>
              </a:defRPr>
            </a:pPr>
            <a:r>
              <a:rPr sz="3300" b="0">
                <a:solidFill>
                  <a:srgbClr val="1C1E31"/>
                </a:solidFill>
                <a:latin typeface="Plus Jakarta Sans ExtraBold"/>
                <a:ea typeface="Plus Jakarta Sans ExtraBold"/>
                <a:cs typeface="Plus Jakarta Sans ExtraBold"/>
              </a:rPr>
              <a:t>Discovery across deal stages</a:t>
            </a:r>
          </a:p>
        </p:txBody>
      </p:sp>
      <p:sp>
        <p:nvSpPr>
          <p:cNvPr id="2" name="">
            <a:extLst xmlns:a="http://schemas.openxmlformats.org/drawingml/2006/main">
              <a:ext uri="{FF2B5EF4-FFF2-40B4-BE49-F238E27FC236}">
                <a16:creationId xmlns:a16="http://schemas.microsoft.com/office/drawing/2014/main" id="{49E1F8A5-33FD-421C-AB66-C42429F03DE2}"/>
              </a:ext>
            </a:extLst>
          </p:cNvPr>
          <p:cNvSpPr>
            <a:spLocks xmlns:a="http://schemas.openxmlformats.org/drawingml/2006/main" noGrp="1"/>
          </p:cNvSpPr>
          <p:nvPr/>
        </p:nvSpPr>
        <p:spPr>
          <a:xfrm xmlns:a="http://schemas.openxmlformats.org/drawingml/2006/main">
            <a:off x="685800" y="1257300"/>
            <a:ext cx="108204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650" b="0">
                <a:solidFill>
                  <a:srgbClr val="5B5F7D"/>
                </a:solidFill>
                <a:latin typeface="DM Sans"/>
                <a:ea typeface="DM Sans"/>
                <a:cs typeface="DM Sans"/>
              </a:defRPr>
            </a:pPr>
            <a:r>
              <a:rPr sz="1650" b="0">
                <a:solidFill>
                  <a:srgbClr val="5B5F7D"/>
                </a:solidFill>
                <a:latin typeface="DM Sans"/>
                <a:ea typeface="DM Sans"/>
                <a:cs typeface="DM Sans"/>
              </a:rPr>
              <a:t>A suggested mapping to buyer progress</a:t>
            </a:r>
          </a:p>
        </p:txBody>
      </p:sp>
      <p:graphicFrame>
        <p:nvGraphicFramePr>
          <p:cNvPr id="10" name=""/>
          <p:cNvGraphicFramePr/>
          <p:nvPr/>
        </p:nvGraphicFramePr>
        <p:xfrm>
          <a:off xmlns:a="http://schemas.openxmlformats.org/drawingml/2006/main" x="685800" y="1943100"/>
          <a:ext xmlns:a="http://schemas.openxmlformats.org/drawingml/2006/main" cx="10820400" cy="3467100"/>
        </p:xfrm>
        <a:graphic xmlns:a="http://schemas.openxmlformats.org/drawingml/2006/main">
          <a:graphicData uri="http://schemas.openxmlformats.org/drawingml/2006/table">
            <a:tbl>
              <a:tblPr/>
              <a:tblGrid>
                <a:gridCol w="2552700"/>
                <a:gridCol w="4191000"/>
                <a:gridCol w="4076700"/>
              </a:tblGrid>
              <a:tr h="577850">
                <a:tc>
                  <a:txBody>
                    <a:bodyPr>
                      <a:noAutofit/>
                    </a:bodyPr>
                    <a:lstStyle/>
                    <a:p>
                      <a:r>
                        <a:rPr sz="1650" b="1">
                          <a:solidFill>
                            <a:srgbClr val="FFFFFF"/>
                          </a:solidFill>
                          <a:latin typeface="DM Sans"/>
                          <a:ea typeface="DM Sans"/>
                          <a:cs typeface="DM Sans"/>
                        </a:rPr>
                        <a:t>Stage</a:t>
                      </a:r>
                    </a:p>
                  </a:txBody>
                  <a:tcPr marL="91440" marR="91440" marT="45720" marB="45720">
                    <a:solidFill>
                      <a:srgbClr val="040B1C"/>
                    </a:solidFill>
                  </a:tcPr>
                </a:tc>
                <a:tc>
                  <a:txBody>
                    <a:bodyPr>
                      <a:noAutofit/>
                    </a:bodyPr>
                    <a:lstStyle/>
                    <a:p>
                      <a:r>
                        <a:rPr sz="1650" b="1">
                          <a:solidFill>
                            <a:srgbClr val="FFFFFF"/>
                          </a:solidFill>
                          <a:latin typeface="DM Sans"/>
                          <a:ea typeface="DM Sans"/>
                          <a:cs typeface="DM Sans"/>
                        </a:rPr>
                        <a:t>SPICED evidence</a:t>
                      </a:r>
                    </a:p>
                  </a:txBody>
                  <a:tcPr marL="91440" marR="91440" marT="45720" marB="45720">
                    <a:solidFill>
                      <a:srgbClr val="040B1C"/>
                    </a:solidFill>
                  </a:tcPr>
                </a:tc>
                <a:tc>
                  <a:txBody>
                    <a:bodyPr>
                      <a:noAutofit/>
                    </a:bodyPr>
                    <a:lstStyle/>
                    <a:p>
                      <a:r>
                        <a:rPr sz="1650" b="1">
                          <a:solidFill>
                            <a:srgbClr val="FFFFFF"/>
                          </a:solidFill>
                          <a:latin typeface="DM Sans"/>
                          <a:ea typeface="DM Sans"/>
                          <a:cs typeface="DM Sans"/>
                        </a:rPr>
                        <a:t>Next action</a:t>
                      </a:r>
                    </a:p>
                  </a:txBody>
                  <a:tcPr marL="91440" marR="91440" marT="45720" marB="45720">
                    <a:solidFill>
                      <a:srgbClr val="040B1C"/>
                    </a:solidFill>
                  </a:tcPr>
                </a:tc>
              </a:tr>
              <a:tr h="577850">
                <a:tc>
                  <a:txBody>
                    <a:bodyPr>
                      <a:noAutofit/>
                    </a:bodyPr>
                    <a:lstStyle/>
                    <a:p>
                      <a:r>
                        <a:rPr sz="1650" b="1">
                          <a:solidFill>
                            <a:srgbClr val="1C1E31"/>
                          </a:solidFill>
                          <a:latin typeface="DM Sans"/>
                          <a:ea typeface="DM Sans"/>
                          <a:cs typeface="DM Sans"/>
                        </a:rPr>
                        <a:t>Discovery</a:t>
                      </a:r>
                    </a:p>
                  </a:txBody>
                  <a:tcPr marL="91440" marR="91440" marT="45720" marB="45720">
                    <a:solidFill>
                      <a:srgbClr val="FFFFFF"/>
                    </a:solidFill>
                  </a:tcPr>
                </a:tc>
                <a:tc>
                  <a:txBody>
                    <a:bodyPr>
                      <a:noAutofit/>
                    </a:bodyPr>
                    <a:lstStyle/>
                    <a:p>
                      <a:r>
                        <a:rPr sz="1650" b="0">
                          <a:solidFill>
                            <a:srgbClr val="1C1E31"/>
                          </a:solidFill>
                          <a:latin typeface="DM Sans"/>
                          <a:ea typeface="DM Sans"/>
                          <a:cs typeface="DM Sans"/>
                        </a:rPr>
                        <a:t>Situation and Pain are clear.</a:t>
                      </a:r>
                    </a:p>
                  </a:txBody>
                  <a:tcPr marL="91440" marR="91440" marT="45720" marB="45720">
                    <a:solidFill>
                      <a:srgbClr val="FFFFFF"/>
                    </a:solidFill>
                  </a:tcPr>
                </a:tc>
                <a:tc>
                  <a:txBody>
                    <a:bodyPr>
                      <a:noAutofit/>
                    </a:bodyPr>
                    <a:lstStyle/>
                    <a:p>
                      <a:r>
                        <a:rPr sz="1650" b="0">
                          <a:solidFill>
                            <a:srgbClr val="1C1E31"/>
                          </a:solidFill>
                          <a:latin typeface="DM Sans"/>
                          <a:ea typeface="DM Sans"/>
                          <a:cs typeface="DM Sans"/>
                        </a:rPr>
                        <a:t>Confirm the problem with the buyer.</a:t>
                      </a:r>
                    </a:p>
                  </a:txBody>
                  <a:tcPr marL="91440" marR="91440" marT="45720" marB="45720">
                    <a:solidFill>
                      <a:srgbClr val="FFFFFF"/>
                    </a:solidFill>
                  </a:tcPr>
                </a:tc>
              </a:tr>
              <a:tr h="577850">
                <a:tc>
                  <a:txBody>
                    <a:bodyPr>
                      <a:noAutofit/>
                    </a:bodyPr>
                    <a:lstStyle/>
                    <a:p>
                      <a:r>
                        <a:rPr sz="1650" b="1">
                          <a:solidFill>
                            <a:srgbClr val="1C1E31"/>
                          </a:solidFill>
                          <a:latin typeface="DM Sans"/>
                          <a:ea typeface="DM Sans"/>
                          <a:cs typeface="DM Sans"/>
                        </a:rPr>
                        <a:t>Evaluation</a:t>
                      </a:r>
                    </a:p>
                  </a:txBody>
                  <a:tcPr marL="91440" marR="91440" marT="45720" marB="45720">
                    <a:solidFill>
                      <a:srgbClr val="F6F6F8"/>
                    </a:solidFill>
                  </a:tcPr>
                </a:tc>
                <a:tc>
                  <a:txBody>
                    <a:bodyPr>
                      <a:noAutofit/>
                    </a:bodyPr>
                    <a:lstStyle/>
                    <a:p>
                      <a:r>
                        <a:rPr sz="1650" b="0">
                          <a:solidFill>
                            <a:srgbClr val="1C1E31"/>
                          </a:solidFill>
                          <a:latin typeface="DM Sans"/>
                          <a:ea typeface="DM Sans"/>
                          <a:cs typeface="DM Sans"/>
                        </a:rPr>
                        <a:t>Impact and success criteria are clear.</a:t>
                      </a:r>
                    </a:p>
                  </a:txBody>
                  <a:tcPr marL="91440" marR="91440" marT="45720" marB="45720">
                    <a:solidFill>
                      <a:srgbClr val="F6F6F8"/>
                    </a:solidFill>
                  </a:tcPr>
                </a:tc>
                <a:tc>
                  <a:txBody>
                    <a:bodyPr>
                      <a:noAutofit/>
                    </a:bodyPr>
                    <a:lstStyle/>
                    <a:p>
                      <a:r>
                        <a:rPr sz="1650" b="0">
                          <a:solidFill>
                            <a:srgbClr val="1C1E31"/>
                          </a:solidFill>
                          <a:latin typeface="DM Sans"/>
                          <a:ea typeface="DM Sans"/>
                          <a:cs typeface="DM Sans"/>
                        </a:rPr>
                        <a:t>Test the relevant use case.</a:t>
                      </a:r>
                    </a:p>
                  </a:txBody>
                  <a:tcPr marL="91440" marR="91440" marT="45720" marB="45720">
                    <a:solidFill>
                      <a:srgbClr val="F6F6F8"/>
                    </a:solidFill>
                  </a:tcPr>
                </a:tc>
              </a:tr>
              <a:tr h="577850">
                <a:tc>
                  <a:txBody>
                    <a:bodyPr>
                      <a:noAutofit/>
                    </a:bodyPr>
                    <a:lstStyle/>
                    <a:p>
                      <a:r>
                        <a:rPr sz="1650" b="1">
                          <a:solidFill>
                            <a:srgbClr val="1C1E31"/>
                          </a:solidFill>
                          <a:latin typeface="DM Sans"/>
                          <a:ea typeface="DM Sans"/>
                          <a:cs typeface="DM Sans"/>
                        </a:rPr>
                        <a:t>Decision</a:t>
                      </a:r>
                    </a:p>
                  </a:txBody>
                  <a:tcPr marL="91440" marR="91440" marT="45720" marB="45720">
                    <a:solidFill>
                      <a:srgbClr val="FFFFFF"/>
                    </a:solidFill>
                  </a:tcPr>
                </a:tc>
                <a:tc>
                  <a:txBody>
                    <a:bodyPr>
                      <a:noAutofit/>
                    </a:bodyPr>
                    <a:lstStyle/>
                    <a:p>
                      <a:r>
                        <a:rPr sz="1650" b="0">
                          <a:solidFill>
                            <a:srgbClr val="1C1E31"/>
                          </a:solidFill>
                          <a:latin typeface="DM Sans"/>
                          <a:ea typeface="DM Sans"/>
                          <a:cs typeface="DM Sans"/>
                        </a:rPr>
                        <a:t>Critical Event and Decision path are clear.</a:t>
                      </a:r>
                    </a:p>
                  </a:txBody>
                  <a:tcPr marL="91440" marR="91440" marT="45720" marB="45720">
                    <a:solidFill>
                      <a:srgbClr val="FFFFFF"/>
                    </a:solidFill>
                  </a:tcPr>
                </a:tc>
                <a:tc>
                  <a:txBody>
                    <a:bodyPr>
                      <a:noAutofit/>
                    </a:bodyPr>
                    <a:lstStyle/>
                    <a:p>
                      <a:r>
                        <a:rPr sz="1650" b="0">
                          <a:solidFill>
                            <a:srgbClr val="1C1E31"/>
                          </a:solidFill>
                          <a:latin typeface="DM Sans"/>
                          <a:ea typeface="DM Sans"/>
                          <a:cs typeface="DM Sans"/>
                        </a:rPr>
                        <a:t>Resolve stakeholder and approval gaps.</a:t>
                      </a:r>
                    </a:p>
                  </a:txBody>
                  <a:tcPr marL="91440" marR="91440" marT="45720" marB="45720">
                    <a:solidFill>
                      <a:srgbClr val="FFFFFF"/>
                    </a:solidFill>
                  </a:tcPr>
                </a:tc>
              </a:tr>
              <a:tr h="577850">
                <a:tc>
                  <a:txBody>
                    <a:bodyPr>
                      <a:noAutofit/>
                    </a:bodyPr>
                    <a:lstStyle/>
                    <a:p>
                      <a:r>
                        <a:rPr sz="1650" b="1">
                          <a:solidFill>
                            <a:srgbClr val="1C1E31"/>
                          </a:solidFill>
                          <a:latin typeface="DM Sans"/>
                          <a:ea typeface="DM Sans"/>
                          <a:cs typeface="DM Sans"/>
                        </a:rPr>
                        <a:t>Contracting</a:t>
                      </a:r>
                    </a:p>
                  </a:txBody>
                  <a:tcPr marL="91440" marR="91440" marT="45720" marB="45720">
                    <a:solidFill>
                      <a:srgbClr val="F6F6F8"/>
                    </a:solidFill>
                  </a:tcPr>
                </a:tc>
                <a:tc>
                  <a:txBody>
                    <a:bodyPr>
                      <a:noAutofit/>
                    </a:bodyPr>
                    <a:lstStyle/>
                    <a:p>
                      <a:r>
                        <a:rPr sz="1650" b="0">
                          <a:solidFill>
                            <a:srgbClr val="1C1E31"/>
                          </a:solidFill>
                          <a:latin typeface="DM Sans"/>
                          <a:ea typeface="DM Sans"/>
                          <a:cs typeface="DM Sans"/>
                        </a:rPr>
                        <a:t>The plan fits the milestone.</a:t>
                      </a:r>
                    </a:p>
                  </a:txBody>
                  <a:tcPr marL="91440" marR="91440" marT="45720" marB="45720">
                    <a:solidFill>
                      <a:srgbClr val="F6F6F8"/>
                    </a:solidFill>
                  </a:tcPr>
                </a:tc>
                <a:tc>
                  <a:txBody>
                    <a:bodyPr>
                      <a:noAutofit/>
                    </a:bodyPr>
                    <a:lstStyle/>
                    <a:p>
                      <a:r>
                        <a:rPr sz="1650" b="0">
                          <a:solidFill>
                            <a:srgbClr val="1C1E31"/>
                          </a:solidFill>
                          <a:latin typeface="DM Sans"/>
                          <a:ea typeface="DM Sans"/>
                          <a:cs typeface="DM Sans"/>
                        </a:rPr>
                        <a:t>Complete terms and the signature process.</a:t>
                      </a:r>
                    </a:p>
                  </a:txBody>
                  <a:tcPr marL="91440" marR="91440" marT="45720" marB="45720">
                    <a:solidFill>
                      <a:srgbClr val="F6F6F8"/>
                    </a:solidFill>
                  </a:tcPr>
                </a:tc>
              </a:tr>
              <a:tr h="577850">
                <a:tc>
                  <a:txBody>
                    <a:bodyPr>
                      <a:noAutofit/>
                    </a:bodyPr>
                    <a:lstStyle/>
                    <a:p>
                      <a:r>
                        <a:rPr sz="1650" b="1">
                          <a:solidFill>
                            <a:srgbClr val="1C1E31"/>
                          </a:solidFill>
                          <a:latin typeface="DM Sans"/>
                          <a:ea typeface="DM Sans"/>
                          <a:cs typeface="DM Sans"/>
                        </a:rPr>
                        <a:t>Closed Won</a:t>
                      </a:r>
                    </a:p>
                  </a:txBody>
                  <a:tcPr marL="91440" marR="91440" marT="45720" marB="45720">
                    <a:solidFill>
                      <a:srgbClr val="FFFFFF"/>
                    </a:solidFill>
                  </a:tcPr>
                </a:tc>
                <a:tc>
                  <a:txBody>
                    <a:bodyPr>
                      <a:noAutofit/>
                    </a:bodyPr>
                    <a:lstStyle/>
                    <a:p>
                      <a:r>
                        <a:rPr sz="1650" b="0">
                          <a:solidFill>
                            <a:srgbClr val="1C1E31"/>
                          </a:solidFill>
                          <a:latin typeface="DM Sans"/>
                          <a:ea typeface="DM Sans"/>
                          <a:cs typeface="DM Sans"/>
                        </a:rPr>
                        <a:t>Desired impact and event remain documented.</a:t>
                      </a:r>
                    </a:p>
                  </a:txBody>
                  <a:tcPr marL="91440" marR="91440" marT="45720" marB="45720">
                    <a:solidFill>
                      <a:srgbClr val="FFFFFF"/>
                    </a:solidFill>
                  </a:tcPr>
                </a:tc>
                <a:tc>
                  <a:txBody>
                    <a:bodyPr>
                      <a:noAutofit/>
                    </a:bodyPr>
                    <a:lstStyle/>
                    <a:p>
                      <a:r>
                        <a:rPr sz="1650" b="0">
                          <a:solidFill>
                            <a:srgbClr val="1C1E31"/>
                          </a:solidFill>
                          <a:latin typeface="DM Sans"/>
                          <a:ea typeface="DM Sans"/>
                          <a:cs typeface="DM Sans"/>
                        </a:rPr>
                        <a:t>Hand context to the delivery owner.</a:t>
                      </a:r>
                    </a:p>
                  </a:txBody>
                  <a:tcPr marL="91440" marR="91440" marT="45720" marB="45720">
                    <a:solidFill>
                      <a:srgbClr val="FFFFFF"/>
                    </a:solidFill>
                  </a:tcPr>
                </a:tc>
              </a:tr>
            </a:tbl>
          </a:graphicData>
        </a:graphic>
      </p:graphicFrame>
      <p:sp>
        <p:nvSpPr>
          <p:cNvPr id="4" name="">
            <a:extLst xmlns:a="http://schemas.openxmlformats.org/drawingml/2006/main">
              <a:ext uri="{FF2B5EF4-FFF2-40B4-BE49-F238E27FC236}">
                <a16:creationId xmlns:a16="http://schemas.microsoft.com/office/drawing/2014/main" id="{ECD002B2-C2E7-4C24-B158-27733E6B0309}"/>
              </a:ext>
            </a:extLst>
          </p:cNvPr>
          <p:cNvSpPr>
            <a:spLocks xmlns:a="http://schemas.openxmlformats.org/drawingml/2006/main" noGrp="1"/>
          </p:cNvSpPr>
          <p:nvPr/>
        </p:nvSpPr>
        <p:spPr>
          <a:xfrm xmlns:a="http://schemas.openxmlformats.org/drawingml/2006/main">
            <a:off x="685800" y="6400800"/>
            <a:ext cx="1905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050" b="0">
                <a:solidFill>
                  <a:srgbClr val="5B5F7D"/>
                </a:solidFill>
                <a:latin typeface="DM Sans"/>
                <a:ea typeface="DM Sans"/>
                <a:cs typeface="DM Sans"/>
              </a:defRPr>
            </a:pPr>
            <a:r>
              <a:rPr sz="1050" b="0">
                <a:solidFill>
                  <a:srgbClr val="5B5F7D"/>
                </a:solidFill>
                <a:latin typeface="DM Sans"/>
                <a:ea typeface="DM Sans"/>
                <a:cs typeface="DM Sans"/>
              </a:rPr>
              <a:t/>
            </a:r>
          </a:p>
        </p:txBody>
      </p:sp>
      <p:sp>
        <p:nvSpPr>
          <p:cNvPr id="5" name="">
            <a:extLst xmlns:a="http://schemas.openxmlformats.org/drawingml/2006/main">
              <a:ext uri="{FF2B5EF4-FFF2-40B4-BE49-F238E27FC236}">
                <a16:creationId xmlns:a16="http://schemas.microsoft.com/office/drawing/2014/main" id="{C4309E6B-693D-495F-A5EB-526811CAFB74}"/>
              </a:ext>
            </a:extLst>
          </p:cNvPr>
          <p:cNvSpPr>
            <a:spLocks xmlns:a="http://schemas.openxmlformats.org/drawingml/2006/main" noGrp="1"/>
          </p:cNvSpPr>
          <p:nvPr/>
        </p:nvSpPr>
        <p:spPr>
          <a:xfrm xmlns:a="http://schemas.openxmlformats.org/drawingml/2006/main">
            <a:off x="10591800" y="6400800"/>
            <a:ext cx="9144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050" b="0">
                <a:solidFill>
                  <a:srgbClr val="5B5F7D"/>
                </a:solidFill>
                <a:latin typeface="DM Sans"/>
                <a:ea typeface="DM Sans"/>
                <a:cs typeface="DM Sans"/>
              </a:defRPr>
            </a:pPr>
            <a:r>
              <a:rPr sz="1050" b="0">
                <a:solidFill>
                  <a:srgbClr val="5B5F7D"/>
                </a:solidFill>
                <a:latin typeface="DM Sans"/>
                <a:ea typeface="DM Sans"/>
                <a:cs typeface="DM Sans"/>
              </a:rPr>
              <a:t>08 / 9</a:t>
            </a:r>
          </a:p>
        </p:txBody>
      </p:sp>
    </p:spTree>
    <p:extLst>
      <p:ext uri="{BB962C8B-B14F-4D97-AF65-F5344CB8AC3E}">
        <p14:creationId xmlns:p14="http://schemas.microsoft.com/office/powerpoint/2010/main" val="1222061074"/>
      </p:ext>
    </p:extLst>
  </p:cSld>
</p:sld>
</file>

<file path=ppt/slides/slide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1DCA2218-6BD3-435A-8DDD-395E1D743403}"/>
              </a:ext>
            </a:extLst>
          </p:cNvPr>
          <p:cNvSpPr>
            <a:spLocks xmlns:a="http://schemas.openxmlformats.org/drawingml/2006/main" noGrp="1"/>
          </p:cNvSpPr>
          <p:nvPr/>
        </p:nvSpPr>
        <p:spPr>
          <a:xfrm xmlns:a="http://schemas.openxmlformats.org/drawingml/2006/main">
            <a:off x="685800" y="466725"/>
            <a:ext cx="10820400" cy="676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300" b="0">
                <a:solidFill>
                  <a:srgbClr val="1C1E31"/>
                </a:solidFill>
                <a:latin typeface="Plus Jakarta Sans ExtraBold"/>
                <a:ea typeface="Plus Jakarta Sans ExtraBold"/>
                <a:cs typeface="Plus Jakarta Sans ExtraBold"/>
              </a:defRPr>
            </a:pPr>
            <a:r>
              <a:rPr sz="3300" b="0">
                <a:solidFill>
                  <a:srgbClr val="1C1E31"/>
                </a:solidFill>
                <a:latin typeface="Plus Jakarta Sans ExtraBold"/>
                <a:ea typeface="Plus Jakarta Sans ExtraBold"/>
                <a:cs typeface="Plus Jakarta Sans ExtraBold"/>
              </a:rPr>
              <a:t>Discovery recap and rollout</a:t>
            </a:r>
          </a:p>
        </p:txBody>
      </p:sp>
      <p:sp>
        <p:nvSpPr>
          <p:cNvPr id="2" name="">
            <a:extLst xmlns:a="http://schemas.openxmlformats.org/drawingml/2006/main">
              <a:ext uri="{FF2B5EF4-FFF2-40B4-BE49-F238E27FC236}">
                <a16:creationId xmlns:a16="http://schemas.microsoft.com/office/drawing/2014/main" id="{2084BB97-53FB-4C18-A5BE-759764C018BF}"/>
              </a:ext>
            </a:extLst>
          </p:cNvPr>
          <p:cNvSpPr>
            <a:spLocks xmlns:a="http://schemas.openxmlformats.org/drawingml/2006/main" noGrp="1"/>
          </p:cNvSpPr>
          <p:nvPr/>
        </p:nvSpPr>
        <p:spPr>
          <a:xfrm xmlns:a="http://schemas.openxmlformats.org/drawingml/2006/main">
            <a:off x="685800" y="1257300"/>
            <a:ext cx="108204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650" b="0">
                <a:solidFill>
                  <a:srgbClr val="5B5F7D"/>
                </a:solidFill>
                <a:latin typeface="DM Sans"/>
                <a:ea typeface="DM Sans"/>
                <a:cs typeface="DM Sans"/>
              </a:defRPr>
            </a:pPr>
            <a:r>
              <a:rPr sz="1650" b="0">
                <a:solidFill>
                  <a:srgbClr val="5B5F7D"/>
                </a:solidFill>
                <a:latin typeface="DM Sans"/>
                <a:ea typeface="DM Sans"/>
                <a:cs typeface="DM Sans"/>
              </a:rPr>
              <a:t>A reusable buyer summary</a:t>
            </a:r>
          </a:p>
        </p:txBody>
      </p:sp>
      <p:graphicFrame>
        <p:nvGraphicFramePr>
          <p:cNvPr id="11" name=""/>
          <p:cNvGraphicFramePr/>
          <p:nvPr/>
        </p:nvGraphicFramePr>
        <p:xfrm>
          <a:off xmlns:a="http://schemas.openxmlformats.org/drawingml/2006/main" x="685800" y="1943100"/>
          <a:ext xmlns:a="http://schemas.openxmlformats.org/drawingml/2006/main" cx="10820400" cy="3467100"/>
        </p:xfrm>
        <a:graphic xmlns:a="http://schemas.openxmlformats.org/drawingml/2006/main">
          <a:graphicData uri="http://schemas.openxmlformats.org/drawingml/2006/table">
            <a:tbl>
              <a:tblPr/>
              <a:tblGrid>
                <a:gridCol w="3190875"/>
                <a:gridCol w="7629525"/>
              </a:tblGrid>
              <a:tr h="693420">
                <a:tc>
                  <a:txBody>
                    <a:bodyPr>
                      <a:noAutofit/>
                    </a:bodyPr>
                    <a:lstStyle/>
                    <a:p>
                      <a:r>
                        <a:rPr sz="1650" b="1">
                          <a:solidFill>
                            <a:srgbClr val="FFFFFF"/>
                          </a:solidFill>
                          <a:latin typeface="DM Sans"/>
                          <a:ea typeface="DM Sans"/>
                          <a:cs typeface="DM Sans"/>
                        </a:rPr>
                        <a:t>Prompt</a:t>
                      </a:r>
                    </a:p>
                  </a:txBody>
                  <a:tcPr marL="91440" marR="91440" marT="45720" marB="45720">
                    <a:solidFill>
                      <a:srgbClr val="040B1C"/>
                    </a:solidFill>
                  </a:tcPr>
                </a:tc>
                <a:tc>
                  <a:txBody>
                    <a:bodyPr>
                      <a:noAutofit/>
                    </a:bodyPr>
                    <a:lstStyle/>
                    <a:p>
                      <a:r>
                        <a:rPr sz="1650" b="1">
                          <a:solidFill>
                            <a:srgbClr val="FFFFFF"/>
                          </a:solidFill>
                          <a:latin typeface="DM Sans"/>
                          <a:ea typeface="DM Sans"/>
                          <a:cs typeface="DM Sans"/>
                        </a:rPr>
                        <a:t>Your notes</a:t>
                      </a:r>
                    </a:p>
                  </a:txBody>
                  <a:tcPr marL="91440" marR="91440" marT="45720" marB="45720">
                    <a:solidFill>
                      <a:srgbClr val="040B1C"/>
                    </a:solidFill>
                  </a:tcPr>
                </a:tc>
              </a:tr>
              <a:tr h="693420">
                <a:tc>
                  <a:txBody>
                    <a:bodyPr>
                      <a:noAutofit/>
                    </a:bodyPr>
                    <a:lstStyle/>
                    <a:p>
                      <a:r>
                        <a:rPr sz="1650" b="1">
                          <a:solidFill>
                            <a:srgbClr val="1C1E31"/>
                          </a:solidFill>
                          <a:latin typeface="DM Sans"/>
                          <a:ea typeface="DM Sans"/>
                          <a:cs typeface="DM Sans"/>
                        </a:rPr>
                        <a:t>Current situation and problem</a:t>
                      </a:r>
                    </a:p>
                  </a:txBody>
                  <a:tcPr marL="91440" marR="91440" marT="45720" marB="45720">
                    <a:solidFill>
                      <a:srgbClr val="FFFFFF"/>
                    </a:solidFill>
                  </a:tcPr>
                </a:tc>
                <a:tc>
                  <a:txBody>
                    <a:bodyPr>
                      <a:noAutofit/>
                    </a:bodyPr>
                    <a:lstStyle/>
                    <a:p>
                      <a:r>
                        <a:rPr sz="1650" b="0">
                          <a:solidFill>
                            <a:srgbClr val="1C1E31"/>
                          </a:solidFill>
                          <a:latin typeface="DM Sans"/>
                          <a:ea typeface="DM Sans"/>
                          <a:cs typeface="DM Sans"/>
                        </a:rPr>
                        <a:t>[Process today]  [Specific difficulty]</a:t>
                      </a:r>
                    </a:p>
                  </a:txBody>
                  <a:tcPr marL="91440" marR="91440" marT="45720" marB="45720">
                    <a:solidFill>
                      <a:srgbClr val="FFFFFF"/>
                    </a:solidFill>
                  </a:tcPr>
                </a:tc>
              </a:tr>
              <a:tr h="693420">
                <a:tc>
                  <a:txBody>
                    <a:bodyPr>
                      <a:noAutofit/>
                    </a:bodyPr>
                    <a:lstStyle/>
                    <a:p>
                      <a:r>
                        <a:rPr sz="1650" b="1">
                          <a:solidFill>
                            <a:srgbClr val="1C1E31"/>
                          </a:solidFill>
                          <a:latin typeface="DM Sans"/>
                          <a:ea typeface="DM Sans"/>
                          <a:cs typeface="DM Sans"/>
                        </a:rPr>
                        <a:t>Desired impact</a:t>
                      </a:r>
                    </a:p>
                  </a:txBody>
                  <a:tcPr marL="91440" marR="91440" marT="45720" marB="45720">
                    <a:solidFill>
                      <a:srgbClr val="F6F6F8"/>
                    </a:solidFill>
                  </a:tcPr>
                </a:tc>
                <a:tc>
                  <a:txBody>
                    <a:bodyPr>
                      <a:noAutofit/>
                    </a:bodyPr>
                    <a:lstStyle/>
                    <a:p>
                      <a:r>
                        <a:rPr sz="1650" b="0">
                          <a:solidFill>
                            <a:srgbClr val="1C1E31"/>
                          </a:solidFill>
                          <a:latin typeface="DM Sans"/>
                          <a:ea typeface="DM Sans"/>
                          <a:cs typeface="DM Sans"/>
                        </a:rPr>
                        <a:t>[Outcome]  [Baseline]  [Target]</a:t>
                      </a:r>
                    </a:p>
                  </a:txBody>
                  <a:tcPr marL="91440" marR="91440" marT="45720" marB="45720">
                    <a:solidFill>
                      <a:srgbClr val="F6F6F8"/>
                    </a:solidFill>
                  </a:tcPr>
                </a:tc>
              </a:tr>
              <a:tr h="693420">
                <a:tc>
                  <a:txBody>
                    <a:bodyPr>
                      <a:noAutofit/>
                    </a:bodyPr>
                    <a:lstStyle/>
                    <a:p>
                      <a:r>
                        <a:rPr sz="1650" b="1">
                          <a:solidFill>
                            <a:srgbClr val="1C1E31"/>
                          </a:solidFill>
                          <a:latin typeface="DM Sans"/>
                          <a:ea typeface="DM Sans"/>
                          <a:cs typeface="DM Sans"/>
                        </a:rPr>
                        <a:t>Critical event</a:t>
                      </a:r>
                    </a:p>
                  </a:txBody>
                  <a:tcPr marL="91440" marR="91440" marT="45720" marB="45720">
                    <a:solidFill>
                      <a:srgbClr val="FFFFFF"/>
                    </a:solidFill>
                  </a:tcPr>
                </a:tc>
                <a:tc>
                  <a:txBody>
                    <a:bodyPr>
                      <a:noAutofit/>
                    </a:bodyPr>
                    <a:lstStyle/>
                    <a:p>
                      <a:r>
                        <a:rPr sz="1650" b="0">
                          <a:solidFill>
                            <a:srgbClr val="1C1E31"/>
                          </a:solidFill>
                          <a:latin typeface="DM Sans"/>
                          <a:ea typeface="DM Sans"/>
                          <a:cs typeface="DM Sans"/>
                        </a:rPr>
                        <a:t>[Event]  [Date]  [Consequence of delay]</a:t>
                      </a:r>
                    </a:p>
                  </a:txBody>
                  <a:tcPr marL="91440" marR="91440" marT="45720" marB="45720">
                    <a:solidFill>
                      <a:srgbClr val="FFFFFF"/>
                    </a:solidFill>
                  </a:tcPr>
                </a:tc>
              </a:tr>
              <a:tr h="693420">
                <a:tc>
                  <a:txBody>
                    <a:bodyPr>
                      <a:noAutofit/>
                    </a:bodyPr>
                    <a:lstStyle/>
                    <a:p>
                      <a:r>
                        <a:rPr sz="1650" b="1">
                          <a:solidFill>
                            <a:srgbClr val="1C1E31"/>
                          </a:solidFill>
                          <a:latin typeface="DM Sans"/>
                          <a:ea typeface="DM Sans"/>
                          <a:cs typeface="DM Sans"/>
                        </a:rPr>
                        <a:t>Decision and next step</a:t>
                      </a:r>
                    </a:p>
                  </a:txBody>
                  <a:tcPr marL="91440" marR="91440" marT="45720" marB="45720">
                    <a:solidFill>
                      <a:srgbClr val="F6F6F8"/>
                    </a:solidFill>
                  </a:tcPr>
                </a:tc>
                <a:tc>
                  <a:txBody>
                    <a:bodyPr>
                      <a:noAutofit/>
                    </a:bodyPr>
                    <a:lstStyle/>
                    <a:p>
                      <a:r>
                        <a:rPr sz="1650" b="0">
                          <a:solidFill>
                            <a:srgbClr val="1C1E31"/>
                          </a:solidFill>
                          <a:latin typeface="DM Sans"/>
                          <a:ea typeface="DM Sans"/>
                          <a:cs typeface="DM Sans"/>
                        </a:rPr>
                        <a:t>[People]  [Criteria]  [Action, owner and date]</a:t>
                      </a:r>
                    </a:p>
                  </a:txBody>
                  <a:tcPr marL="91440" marR="91440" marT="45720" marB="45720">
                    <a:solidFill>
                      <a:srgbClr val="F6F6F8"/>
                    </a:solidFill>
                  </a:tcPr>
                </a:tc>
              </a:tr>
            </a:tbl>
          </a:graphicData>
        </a:graphic>
      </p:graphicFrame>
      <p:sp>
        <p:nvSpPr>
          <p:cNvPr id="4" name="">
            <a:extLst xmlns:a="http://schemas.openxmlformats.org/drawingml/2006/main">
              <a:ext uri="{FF2B5EF4-FFF2-40B4-BE49-F238E27FC236}">
                <a16:creationId xmlns:a16="http://schemas.microsoft.com/office/drawing/2014/main" id="{69CA8989-3BC1-46A7-8C78-54DB08975688}"/>
              </a:ext>
            </a:extLst>
          </p:cNvPr>
          <p:cNvSpPr>
            <a:spLocks xmlns:a="http://schemas.openxmlformats.org/drawingml/2006/main" noGrp="1"/>
          </p:cNvSpPr>
          <p:nvPr/>
        </p:nvSpPr>
        <p:spPr>
          <a:xfrm xmlns:a="http://schemas.openxmlformats.org/drawingml/2006/main">
            <a:off x="685800" y="5600700"/>
            <a:ext cx="108204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75" b="0">
                <a:solidFill>
                  <a:srgbClr val="5B5F7D"/>
                </a:solidFill>
                <a:latin typeface="DM Sans"/>
                <a:ea typeface="DM Sans"/>
                <a:cs typeface="DM Sans"/>
              </a:defRPr>
            </a:pPr>
            <a:r>
              <a:rPr sz="1275" b="0">
                <a:solidFill>
                  <a:srgbClr val="5B5F7D"/>
                </a:solidFill>
                <a:latin typeface="DM Sans"/>
                <a:ea typeface="DM Sans"/>
                <a:cs typeface="DM Sans"/>
              </a:rPr>
              <a:t>Use this on three discovery calls, compare the notes, then refine the questions with the team.</a:t>
            </a:r>
          </a:p>
        </p:txBody>
      </p:sp>
      <p:sp>
        <p:nvSpPr>
          <p:cNvPr id="5" name="">
            <a:extLst xmlns:a="http://schemas.openxmlformats.org/drawingml/2006/main">
              <a:ext uri="{FF2B5EF4-FFF2-40B4-BE49-F238E27FC236}">
                <a16:creationId xmlns:a16="http://schemas.microsoft.com/office/drawing/2014/main" id="{182F6FE6-FB60-4363-84C2-B997346E85AA}"/>
              </a:ext>
            </a:extLst>
          </p:cNvPr>
          <p:cNvSpPr>
            <a:spLocks xmlns:a="http://schemas.openxmlformats.org/drawingml/2006/main" noGrp="1"/>
          </p:cNvSpPr>
          <p:nvPr/>
        </p:nvSpPr>
        <p:spPr>
          <a:xfrm xmlns:a="http://schemas.openxmlformats.org/drawingml/2006/main">
            <a:off x="685800" y="6400800"/>
            <a:ext cx="1905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050" b="0">
                <a:solidFill>
                  <a:srgbClr val="5B5F7D"/>
                </a:solidFill>
                <a:latin typeface="DM Sans"/>
                <a:ea typeface="DM Sans"/>
                <a:cs typeface="DM Sans"/>
              </a:defRPr>
            </a:pPr>
            <a:r>
              <a:rPr sz="1050" b="0">
                <a:solidFill>
                  <a:srgbClr val="5B5F7D"/>
                </a:solidFill>
                <a:latin typeface="DM Sans"/>
                <a:ea typeface="DM Sans"/>
                <a:cs typeface="DM Sans"/>
              </a:rPr>
              <a:t/>
            </a:r>
          </a:p>
        </p:txBody>
      </p:sp>
      <p:sp>
        <p:nvSpPr>
          <p:cNvPr id="6" name="">
            <a:extLst xmlns:a="http://schemas.openxmlformats.org/drawingml/2006/main">
              <a:ext uri="{FF2B5EF4-FFF2-40B4-BE49-F238E27FC236}">
                <a16:creationId xmlns:a16="http://schemas.microsoft.com/office/drawing/2014/main" id="{0C640478-C1FC-40D8-B438-D68BDFE10649}"/>
              </a:ext>
            </a:extLst>
          </p:cNvPr>
          <p:cNvSpPr>
            <a:spLocks xmlns:a="http://schemas.openxmlformats.org/drawingml/2006/main" noGrp="1"/>
          </p:cNvSpPr>
          <p:nvPr/>
        </p:nvSpPr>
        <p:spPr>
          <a:xfrm xmlns:a="http://schemas.openxmlformats.org/drawingml/2006/main">
            <a:off x="10591800" y="6400800"/>
            <a:ext cx="9144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050" b="0">
                <a:solidFill>
                  <a:srgbClr val="5B5F7D"/>
                </a:solidFill>
                <a:latin typeface="DM Sans"/>
                <a:ea typeface="DM Sans"/>
                <a:cs typeface="DM Sans"/>
              </a:defRPr>
            </a:pPr>
            <a:r>
              <a:rPr sz="1050" b="0">
                <a:solidFill>
                  <a:srgbClr val="5B5F7D"/>
                </a:solidFill>
                <a:latin typeface="DM Sans"/>
                <a:ea typeface="DM Sans"/>
                <a:cs typeface="DM Sans"/>
              </a:rPr>
              <a:t>09 / 9</a:t>
            </a:r>
          </a:p>
        </p:txBody>
      </p:sp>
    </p:spTree>
    <p:extLst>
      <p:ext uri="{BB962C8B-B14F-4D97-AF65-F5344CB8AC3E}">
        <p14:creationId xmlns:p14="http://schemas.microsoft.com/office/powerpoint/2010/main" val="250852864"/>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2026-09-11T06:21:43.2000000Z</dcterms:created>
  <dcterms:modified xsi:type="dcterms:W3CDTF">2026-09-11T06:21:43.2000000Z</dcterms:modified>
</coreProperties>
</file>